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5"/>
  </p:notes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8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A25D1-C117-42E1-AB22-4DA5D1F85B6F}" type="datetimeFigureOut">
              <a:rPr lang="it-IT" smtClean="0"/>
              <a:t>22/10/2011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51378-CB87-4C1D-8AE8-A8779DA2A03B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4B6F91-D4B1-46DA-AF57-D08743E2A058}" type="slidenum">
              <a:rPr lang="it-IT" smtClean="0"/>
              <a:pPr/>
              <a:t>1</a:t>
            </a:fld>
            <a:endParaRPr lang="it-IT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F98E1-B193-4F36-9A41-210E7FC23A39}" type="slidenum">
              <a:rPr lang="it-IT"/>
              <a:pPr/>
              <a:t>4</a:t>
            </a:fld>
            <a:endParaRPr lang="it-IT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5175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4" y="4343400"/>
            <a:ext cx="5032375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/>
              <a:t>Riprendere foto del labo nel dipartimento di matematica</a:t>
            </a:r>
          </a:p>
          <a:p>
            <a:endParaRPr lang="it-IT"/>
          </a:p>
          <a:p>
            <a:r>
              <a:rPr lang="it-IT"/>
              <a:t>Labo nel dipartimento di matematica</a:t>
            </a:r>
          </a:p>
          <a:p>
            <a:endParaRPr lang="it-IT"/>
          </a:p>
          <a:p>
            <a:r>
              <a:rPr lang="it-IT"/>
              <a:t>Mettere pagina iniziale del sito del cofin</a:t>
            </a:r>
          </a:p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2288D0-6973-4211-9083-0C6D4FC9BAB1}" type="slidenum">
              <a:rPr lang="it-IT" smtClean="0"/>
              <a:pPr/>
              <a:t>7</a:t>
            </a:fld>
            <a:endParaRPr lang="it-IT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129B4D-37BA-45C5-BD3C-A51CE5C365A2}" type="slidenum">
              <a:rPr lang="it-IT" smtClean="0"/>
              <a:pPr/>
              <a:t>8</a:t>
            </a:fld>
            <a:endParaRPr lang="it-IT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96273B-EDC0-43A0-B9F0-2388F596F10E}" type="slidenum">
              <a:rPr lang="it-IT" smtClean="0"/>
              <a:pPr/>
              <a:t>11</a:t>
            </a:fld>
            <a:endParaRPr lang="it-IT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591A79-8595-403F-BF68-A28F9DF47859}" type="slidenum">
              <a:rPr lang="it-IT" smtClean="0"/>
              <a:pPr/>
              <a:t>12</a:t>
            </a:fld>
            <a:endParaRPr lang="it-IT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kumimoji="1" lang="it-IT" altLang="ja-JP" smtClean="0"/>
              <a:t>Fare clic per modificare lo stile del titolo</a:t>
            </a:r>
            <a:endParaRPr kumimoji="1"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it-IT" altLang="ja-JP" smtClean="0"/>
              <a:t>Fare clic per modificare lo stile del sottotitolo dello schema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>
          <a:xfrm>
            <a:off x="4471200" y="6492874"/>
            <a:ext cx="1530000" cy="365125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22/10/2011</a:t>
            </a:fld>
            <a:endParaRPr lang="it-IT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>
          <a:xfrm>
            <a:off x="6048000" y="6492875"/>
            <a:ext cx="23940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>
          <a:xfrm>
            <a:off x="8499632" y="6492875"/>
            <a:ext cx="644400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図形 9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grpSp>
        <p:nvGrpSpPr>
          <p:cNvPr id="4" name="グループ化 12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kumimoji="1" lang="it-IT" altLang="ja-JP" smtClean="0"/>
              <a:t>Fare clic per modificare lo stile del titolo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kumimoji="1" lang="it-IT" altLang="ja-JP" smtClean="0"/>
              <a:t>Fare clic per modificare stili del testo dello schema</a:t>
            </a:r>
          </a:p>
          <a:p>
            <a:pPr lvl="1"/>
            <a:r>
              <a:rPr kumimoji="1" lang="it-IT" altLang="ja-JP" smtClean="0"/>
              <a:t>Secondo livello</a:t>
            </a:r>
          </a:p>
          <a:p>
            <a:pPr lvl="2"/>
            <a:r>
              <a:rPr kumimoji="1" lang="it-IT" altLang="ja-JP" smtClean="0"/>
              <a:t>Terzo livello</a:t>
            </a:r>
          </a:p>
          <a:p>
            <a:pPr lvl="3"/>
            <a:r>
              <a:rPr kumimoji="1" lang="it-IT" altLang="ja-JP" smtClean="0"/>
              <a:t>Quarto livello</a:t>
            </a:r>
          </a:p>
          <a:p>
            <a:pPr lvl="4"/>
            <a:r>
              <a:rPr kumimoji="1" lang="it-IT" altLang="ja-JP" smtClean="0"/>
              <a:t>Quinto livello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22/10/2011</a:t>
            </a:fld>
            <a:endParaRPr lang="it-IT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kumimoji="1" lang="it-IT" altLang="ja-JP" smtClean="0"/>
              <a:t>Fare clic per modificare lo stile del titolo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kumimoji="1" lang="it-IT" altLang="ja-JP" smtClean="0"/>
              <a:t>Fare clic per modificare stili del testo dello schema</a:t>
            </a:r>
          </a:p>
          <a:p>
            <a:pPr lvl="1"/>
            <a:r>
              <a:rPr kumimoji="1" lang="it-IT" altLang="ja-JP" smtClean="0"/>
              <a:t>Secondo livello</a:t>
            </a:r>
          </a:p>
          <a:p>
            <a:pPr lvl="2"/>
            <a:r>
              <a:rPr kumimoji="1" lang="it-IT" altLang="ja-JP" smtClean="0"/>
              <a:t>Terzo livello</a:t>
            </a:r>
          </a:p>
          <a:p>
            <a:pPr lvl="3"/>
            <a:r>
              <a:rPr kumimoji="1" lang="it-IT" altLang="ja-JP" smtClean="0"/>
              <a:t>Quarto livello</a:t>
            </a:r>
          </a:p>
          <a:p>
            <a:pPr lvl="4"/>
            <a:r>
              <a:rPr kumimoji="1" lang="it-IT" altLang="ja-JP" smtClean="0"/>
              <a:t>Quinto livello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22/10/2011</a:t>
            </a:fld>
            <a:endParaRPr lang="it-IT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it-IT" altLang="ja-JP" smtClean="0"/>
              <a:t>Fare clic per modificare lo stile del titolo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it-IT" altLang="ja-JP" smtClean="0"/>
              <a:t>Fare clic per modificare lo stile del sottotitolo dello schema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22/10/2011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0484D-6F75-4DD0-AA67-09082DEF203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it-IT" altLang="ja-JP" smtClean="0"/>
              <a:t>Fare clic per modificare lo stile del titolo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kumimoji="1" lang="it-IT" altLang="ja-JP" smtClean="0"/>
              <a:t>Fare clic per modificare stili del testo dello schema</a:t>
            </a:r>
          </a:p>
          <a:p>
            <a:pPr lvl="1"/>
            <a:r>
              <a:rPr kumimoji="1" lang="it-IT" altLang="ja-JP" smtClean="0"/>
              <a:t>Secondo livello</a:t>
            </a:r>
          </a:p>
          <a:p>
            <a:pPr lvl="2"/>
            <a:r>
              <a:rPr kumimoji="1" lang="it-IT" altLang="ja-JP" smtClean="0"/>
              <a:t>Terzo livello</a:t>
            </a:r>
          </a:p>
          <a:p>
            <a:pPr lvl="3"/>
            <a:r>
              <a:rPr kumimoji="1" lang="it-IT" altLang="ja-JP" smtClean="0"/>
              <a:t>Quarto livello</a:t>
            </a:r>
          </a:p>
          <a:p>
            <a:pPr lvl="4"/>
            <a:r>
              <a:rPr kumimoji="1" lang="it-IT" altLang="ja-JP" smtClean="0"/>
              <a:t>Quinto livello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22/10/2011</a:t>
            </a:fld>
            <a:endParaRPr lang="it-IT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it-IT" altLang="ja-JP" smtClean="0"/>
              <a:t>Fare clic per modificare lo stile del titolo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it-IT" altLang="ja-JP" smtClean="0"/>
              <a:t>Fare clic per modificare stili del testo dello schema</a:t>
            </a:r>
          </a:p>
          <a:p>
            <a:pPr lvl="1"/>
            <a:r>
              <a:rPr kumimoji="1" lang="it-IT" altLang="ja-JP" smtClean="0"/>
              <a:t>Secondo livello</a:t>
            </a:r>
          </a:p>
          <a:p>
            <a:pPr lvl="2"/>
            <a:r>
              <a:rPr kumimoji="1" lang="it-IT" altLang="ja-JP" smtClean="0"/>
              <a:t>Terzo livello</a:t>
            </a:r>
          </a:p>
          <a:p>
            <a:pPr lvl="3"/>
            <a:r>
              <a:rPr kumimoji="1" lang="it-IT" altLang="ja-JP" smtClean="0"/>
              <a:t>Quarto livello</a:t>
            </a:r>
          </a:p>
          <a:p>
            <a:pPr lvl="4"/>
            <a:r>
              <a:rPr kumimoji="1" lang="it-IT" altLang="ja-JP" smtClean="0"/>
              <a:t>Quinto livello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22/10/2011</a:t>
            </a:fld>
            <a:endParaRPr lang="it-IT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2874"/>
            <a:ext cx="2395534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2875"/>
            <a:ext cx="644400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it-IT" altLang="ja-JP" smtClean="0"/>
              <a:t>Fare clic per modificare lo stile del titolo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it-IT" altLang="ja-JP" smtClean="0"/>
              <a:t>Fare clic per modificare stili del testo dello schema</a:t>
            </a:r>
          </a:p>
          <a:p>
            <a:pPr lvl="1"/>
            <a:r>
              <a:rPr kumimoji="1" lang="it-IT" altLang="ja-JP" smtClean="0"/>
              <a:t>Secondo livello</a:t>
            </a:r>
          </a:p>
          <a:p>
            <a:pPr lvl="2"/>
            <a:r>
              <a:rPr kumimoji="1" lang="it-IT" altLang="ja-JP" smtClean="0"/>
              <a:t>Terzo livello</a:t>
            </a:r>
          </a:p>
          <a:p>
            <a:pPr lvl="3"/>
            <a:r>
              <a:rPr kumimoji="1" lang="it-IT" altLang="ja-JP" smtClean="0"/>
              <a:t>Quarto livello</a:t>
            </a:r>
          </a:p>
          <a:p>
            <a:pPr lvl="4"/>
            <a:r>
              <a:rPr kumimoji="1" lang="it-IT" altLang="ja-JP" smtClean="0"/>
              <a:t>Quinto livello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it-IT" altLang="ja-JP" smtClean="0"/>
              <a:t>Fare clic per modificare stili del testo dello schema</a:t>
            </a:r>
          </a:p>
          <a:p>
            <a:pPr lvl="1"/>
            <a:r>
              <a:rPr kumimoji="1" lang="it-IT" altLang="ja-JP" smtClean="0"/>
              <a:t>Secondo livello</a:t>
            </a:r>
          </a:p>
          <a:p>
            <a:pPr lvl="2"/>
            <a:r>
              <a:rPr kumimoji="1" lang="it-IT" altLang="ja-JP" smtClean="0"/>
              <a:t>Terzo livello</a:t>
            </a:r>
          </a:p>
          <a:p>
            <a:pPr lvl="3"/>
            <a:r>
              <a:rPr kumimoji="1" lang="it-IT" altLang="ja-JP" smtClean="0"/>
              <a:t>Quarto livello</a:t>
            </a:r>
          </a:p>
          <a:p>
            <a:pPr lvl="4"/>
            <a:r>
              <a:rPr kumimoji="1" lang="it-IT" altLang="ja-JP" smtClean="0"/>
              <a:t>Quinto livello</a:t>
            </a:r>
            <a:endParaRPr kumimoji="1" lang="ja-JP" altLang="en-US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22/10/2011</a:t>
            </a:fld>
            <a:endParaRPr lang="it-IT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5534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it-IT" altLang="ja-JP" smtClean="0"/>
              <a:t>Fare clic per modificare lo stile del titolo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it-IT" altLang="ja-JP" smtClean="0"/>
              <a:t>Fare clic per modificare stili del testo dello schema</a:t>
            </a:r>
          </a:p>
          <a:p>
            <a:pPr lvl="1"/>
            <a:r>
              <a:rPr kumimoji="1" lang="it-IT" altLang="ja-JP" smtClean="0"/>
              <a:t>Secondo livello</a:t>
            </a:r>
          </a:p>
          <a:p>
            <a:pPr lvl="2"/>
            <a:r>
              <a:rPr kumimoji="1" lang="it-IT" altLang="ja-JP" smtClean="0"/>
              <a:t>Terzo livello</a:t>
            </a:r>
          </a:p>
          <a:p>
            <a:pPr lvl="3"/>
            <a:r>
              <a:rPr kumimoji="1" lang="it-IT" altLang="ja-JP" smtClean="0"/>
              <a:t>Quarto livello</a:t>
            </a:r>
          </a:p>
          <a:p>
            <a:pPr lvl="4"/>
            <a:r>
              <a:rPr kumimoji="1" lang="it-IT" altLang="ja-JP" smtClean="0"/>
              <a:t>Quinto livello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it-IT" altLang="ja-JP" smtClean="0"/>
              <a:t>Fare clic per modificare stili del testo dello schema</a:t>
            </a:r>
          </a:p>
          <a:p>
            <a:pPr lvl="1"/>
            <a:r>
              <a:rPr kumimoji="1" lang="it-IT" altLang="ja-JP" smtClean="0"/>
              <a:t>Secondo livello</a:t>
            </a:r>
          </a:p>
          <a:p>
            <a:pPr lvl="2"/>
            <a:r>
              <a:rPr kumimoji="1" lang="it-IT" altLang="ja-JP" smtClean="0"/>
              <a:t>Terzo livello</a:t>
            </a:r>
          </a:p>
          <a:p>
            <a:pPr lvl="3"/>
            <a:r>
              <a:rPr kumimoji="1" lang="it-IT" altLang="ja-JP" smtClean="0"/>
              <a:t>Quarto livello</a:t>
            </a:r>
          </a:p>
          <a:p>
            <a:pPr lvl="4"/>
            <a:r>
              <a:rPr kumimoji="1" lang="it-IT" altLang="ja-JP" smtClean="0"/>
              <a:t>Quinto livello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it-IT" altLang="ja-JP" smtClean="0"/>
              <a:t>Fare clic per modificare stili del testo dello schema</a:t>
            </a:r>
          </a:p>
          <a:p>
            <a:pPr lvl="1"/>
            <a:r>
              <a:rPr kumimoji="1" lang="it-IT" altLang="ja-JP" smtClean="0"/>
              <a:t>Secondo livello</a:t>
            </a:r>
          </a:p>
          <a:p>
            <a:pPr lvl="2"/>
            <a:r>
              <a:rPr kumimoji="1" lang="it-IT" altLang="ja-JP" smtClean="0"/>
              <a:t>Terzo livello</a:t>
            </a:r>
          </a:p>
          <a:p>
            <a:pPr lvl="3"/>
            <a:r>
              <a:rPr kumimoji="1" lang="it-IT" altLang="ja-JP" smtClean="0"/>
              <a:t>Quarto livello</a:t>
            </a:r>
          </a:p>
          <a:p>
            <a:pPr lvl="4"/>
            <a:r>
              <a:rPr kumimoji="1" lang="it-IT" altLang="ja-JP" smtClean="0"/>
              <a:t>Quinto livello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it-IT" altLang="ja-JP" smtClean="0"/>
              <a:t>Fare clic per modificare stili del testo dello schema</a:t>
            </a:r>
          </a:p>
          <a:p>
            <a:pPr lvl="1"/>
            <a:r>
              <a:rPr kumimoji="1" lang="it-IT" altLang="ja-JP" smtClean="0"/>
              <a:t>Secondo livello</a:t>
            </a:r>
          </a:p>
          <a:p>
            <a:pPr lvl="2"/>
            <a:r>
              <a:rPr kumimoji="1" lang="it-IT" altLang="ja-JP" smtClean="0"/>
              <a:t>Terzo livello</a:t>
            </a:r>
          </a:p>
          <a:p>
            <a:pPr lvl="3"/>
            <a:r>
              <a:rPr kumimoji="1" lang="it-IT" altLang="ja-JP" smtClean="0"/>
              <a:t>Quarto livello</a:t>
            </a:r>
          </a:p>
          <a:p>
            <a:pPr lvl="4"/>
            <a:r>
              <a:rPr kumimoji="1" lang="it-IT" altLang="ja-JP" smtClean="0"/>
              <a:t>Quinto livello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22/10/2011</a:t>
            </a:fld>
            <a:endParaRPr lang="it-IT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10" name="グループ化 11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8" name="図形 17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kumimoji="1" lang="it-IT" altLang="ja-JP" smtClean="0"/>
              <a:t>Fare clic per modificare lo stile del titolo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22/10/2011</a:t>
            </a:fld>
            <a:endParaRPr lang="it-IT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22/10/2011</a:t>
            </a:fld>
            <a:endParaRPr lang="it-IT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it-IT" altLang="ja-JP" smtClean="0"/>
              <a:t>Fare clic per modificare lo stile del titolo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it-IT" altLang="ja-JP" smtClean="0"/>
              <a:t>Fare clic per modificare stili del testo dello schema</a:t>
            </a:r>
          </a:p>
          <a:p>
            <a:pPr lvl="1"/>
            <a:r>
              <a:rPr kumimoji="1" lang="it-IT" altLang="ja-JP" smtClean="0"/>
              <a:t>Secondo livello</a:t>
            </a:r>
          </a:p>
          <a:p>
            <a:pPr lvl="2"/>
            <a:r>
              <a:rPr kumimoji="1" lang="it-IT" altLang="ja-JP" smtClean="0"/>
              <a:t>Terzo livello</a:t>
            </a:r>
          </a:p>
          <a:p>
            <a:pPr lvl="3"/>
            <a:r>
              <a:rPr kumimoji="1" lang="it-IT" altLang="ja-JP" smtClean="0"/>
              <a:t>Quarto livello</a:t>
            </a:r>
          </a:p>
          <a:p>
            <a:pPr lvl="4"/>
            <a:r>
              <a:rPr kumimoji="1" lang="it-IT" altLang="ja-JP" smtClean="0"/>
              <a:t>Quinto livello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it-IT" altLang="ja-JP" smtClean="0"/>
              <a:t>Fare clic per modificare stili del testo dello schema</a:t>
            </a:r>
          </a:p>
          <a:p>
            <a:pPr lvl="1"/>
            <a:r>
              <a:rPr kumimoji="1" lang="it-IT" altLang="ja-JP" smtClean="0"/>
              <a:t>Secondo livello</a:t>
            </a:r>
          </a:p>
          <a:p>
            <a:pPr lvl="2"/>
            <a:r>
              <a:rPr kumimoji="1" lang="it-IT" altLang="ja-JP" smtClean="0"/>
              <a:t>Terzo livello</a:t>
            </a:r>
          </a:p>
          <a:p>
            <a:pPr lvl="3"/>
            <a:r>
              <a:rPr kumimoji="1" lang="it-IT" altLang="ja-JP" smtClean="0"/>
              <a:t>Quarto livello</a:t>
            </a:r>
          </a:p>
          <a:p>
            <a:pPr lvl="4"/>
            <a:r>
              <a:rPr kumimoji="1" lang="it-IT" altLang="ja-JP" smtClean="0"/>
              <a:t>Quinto livello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22/10/2011</a:t>
            </a:fld>
            <a:endParaRPr lang="it-IT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形 8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22/10/2011</a:t>
            </a:fld>
            <a:endParaRPr lang="it-IT"/>
          </a:p>
        </p:txBody>
      </p:sp>
      <p:sp>
        <p:nvSpPr>
          <p:cNvPr id="10" name="図形 9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11" name="図形 10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it-IT" altLang="ja-JP" smtClean="0"/>
              <a:t>Fare clic per modificare lo stile del titolo</a:t>
            </a:r>
            <a:endParaRPr kumimoji="1"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it-IT" altLang="ja-JP" smtClean="0"/>
              <a:t>Fare clic sull'icona per inserire un'immagine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it-IT" altLang="ja-JP" smtClean="0"/>
              <a:t>Fare clic per modificare stili del testo dello schema</a:t>
            </a:r>
          </a:p>
          <a:p>
            <a:pPr lvl="1"/>
            <a:r>
              <a:rPr kumimoji="1" lang="it-IT" altLang="ja-JP" smtClean="0"/>
              <a:t>Secondo livello</a:t>
            </a:r>
          </a:p>
          <a:p>
            <a:pPr lvl="2"/>
            <a:r>
              <a:rPr kumimoji="1" lang="it-IT" altLang="ja-JP" smtClean="0"/>
              <a:t>Terzo livello</a:t>
            </a:r>
          </a:p>
          <a:p>
            <a:pPr lvl="3"/>
            <a:r>
              <a:rPr kumimoji="1" lang="it-IT" altLang="ja-JP" smtClean="0"/>
              <a:t>Quarto livello</a:t>
            </a:r>
          </a:p>
          <a:p>
            <a:pPr lvl="4"/>
            <a:r>
              <a:rPr kumimoji="1" lang="it-IT" altLang="ja-JP" smtClean="0"/>
              <a:t>Quinto livello</a:t>
            </a:r>
            <a:endParaRPr 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図形 165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66696" y="1857370"/>
            <a:ext cx="8248708" cy="4500589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471958" y="6492899"/>
            <a:ext cx="1528802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22/10/2011</a:t>
            </a:fld>
            <a:endParaRPr lang="it-IT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6048632" y="6492899"/>
            <a:ext cx="2395534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it-IT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8501090" y="6492900"/>
            <a:ext cx="642942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86" name="正方形/長方形 185"/>
          <p:cNvSpPr>
            <a:spLocks noChangeArrowheads="1"/>
          </p:cNvSpPr>
          <p:nvPr/>
        </p:nvSpPr>
        <p:spPr bwMode="auto">
          <a:xfrm>
            <a:off x="8469297" y="5716564"/>
            <a:ext cx="0" cy="369332"/>
          </a:xfrm>
          <a:prstGeom prst="rect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kumimoji="1" lang="ja-JP" altLang="ja-JP" sz="2400">
              <a:solidFill>
                <a:schemeClr val="tx1">
                  <a:alpha val="100000"/>
                </a:schemeClr>
              </a:solidFill>
              <a:latin typeface="Arial"/>
              <a:ea typeface="ＭＳ Ｐゴシック"/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grpSp>
        <p:nvGrpSpPr>
          <p:cNvPr id="2" name="グループ化 11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3" name="図形 12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0" name="図形 89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55000"/>
        <a:buFont typeface="Wingdings"/>
        <a:buChar char="p"/>
        <a:defRPr kumimoji="1" sz="3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"/>
        <a:buChar char="n"/>
        <a:defRPr kumimoji="1" sz="28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48000"/>
        <a:buFont typeface="Wingdings"/>
        <a:buChar char="n"/>
        <a:defRPr kumimoji="1" sz="24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4"/>
        </a:buClr>
        <a:buSzPct val="45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/>
        </a:buClr>
        <a:buSzPct val="40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D:\laboratorio%20cremona\secondo%20anno%20cremona\incontro%2027%20ottobre-%20simulazioni%20e%20coniche\ellissografo%20filo.av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ideo" Target="file:///D:\laboratorio%20cremona\secondo%20anno%20cremona\incontro%2027%20ottobre-%20simulazioni%20e%20coniche\parabolografo%20filo%20nuovo.avi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ideo" Target="file:///D:\laboratorio%20cremona\secondo%20anno%20cremona\incontro%2027%20ottobre-%20simulazioni%20e%20coniche\iperbolografo%20filo.avi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jpeg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ideo" Target="file:///D:\laboratorio%20cremona\secondo%20anno%20cremona\incontro%2027%20ottobre-%20simulazioni%20e%20coniche\parabolografoCavalieri.avi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Documents%20and%20Settings\amministratore\Desktop\progetto%20regionale\seconda%20annualit&#224;\incontri%20di%20formazione\bologna\sesto%20incontro_BO\presentazione-bo\conicheaula\parabolografoCavalieri.avi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laboratorio%20cremona\secondo%20anno%20cremona\incontro%2027%20ottobre-%20simulazioni%20e%20coniche\EllissografoAntiparallelogramma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Lucida Blackletter" pitchFamily="66" charset="0"/>
              </a:rPr>
              <a:t>Coniche e conicografi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214414" y="5857892"/>
            <a:ext cx="71438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Autori: Associazione Macchine Matematiche e </a:t>
            </a:r>
            <a:r>
              <a:rPr lang="it-IT" sz="2400" dirty="0" err="1" smtClean="0"/>
              <a:t>MMLab</a:t>
            </a:r>
            <a:endParaRPr lang="it-IT" sz="2400" dirty="0"/>
          </a:p>
        </p:txBody>
      </p:sp>
      <p:pic>
        <p:nvPicPr>
          <p:cNvPr id="4" name="Immagine 10" descr="logo%20macchine%20matematiche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4143375"/>
            <a:ext cx="17145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 l="5606" t="5261" b="15790"/>
          <a:stretch>
            <a:fillRect/>
          </a:stretch>
        </p:blipFill>
        <p:spPr bwMode="auto">
          <a:xfrm>
            <a:off x="4929190" y="4000504"/>
            <a:ext cx="34528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Grp="1" noChangeArrowheads="1"/>
          </p:cNvSpPr>
          <p:nvPr>
            <p:ph/>
          </p:nvPr>
        </p:nvSpPr>
        <p:spPr bwMode="auto">
          <a:xfrm>
            <a:off x="1928794" y="500042"/>
            <a:ext cx="46923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None/>
            </a:pPr>
            <a:r>
              <a:rPr lang="it-IT" b="0" dirty="0" smtClean="0">
                <a:latin typeface="Verdana" pitchFamily="34" charset="0"/>
              </a:rPr>
              <a:t>Ellissografo </a:t>
            </a:r>
            <a:r>
              <a:rPr lang="it-IT" b="0" dirty="0">
                <a:latin typeface="Verdana" pitchFamily="34" charset="0"/>
              </a:rPr>
              <a:t>a filo teso</a:t>
            </a:r>
          </a:p>
        </p:txBody>
      </p:sp>
      <p:pic>
        <p:nvPicPr>
          <p:cNvPr id="6" name="ellissografo filo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31174" y="1500174"/>
            <a:ext cx="7041288" cy="4510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357290" y="0"/>
            <a:ext cx="64314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it-IT" sz="4000" b="0" dirty="0">
                <a:latin typeface="Verdana" pitchFamily="34" charset="0"/>
              </a:rPr>
              <a:t>Parabolografo a filo teso</a:t>
            </a:r>
          </a:p>
        </p:txBody>
      </p:sp>
      <p:pic>
        <p:nvPicPr>
          <p:cNvPr id="10" name="parabolografo filo nuovo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66850" y="1295400"/>
            <a:ext cx="62103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835150" y="333375"/>
            <a:ext cx="63696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it-IT" sz="4000" b="0" dirty="0">
                <a:latin typeface="Verdana" pitchFamily="34" charset="0"/>
              </a:rPr>
              <a:t>Iperbolografo a filo teso</a:t>
            </a:r>
          </a:p>
        </p:txBody>
      </p:sp>
      <p:pic>
        <p:nvPicPr>
          <p:cNvPr id="6" name="iperbolografo filo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36713" y="1343044"/>
            <a:ext cx="58674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99" y="428604"/>
            <a:ext cx="4053895" cy="3286148"/>
          </a:xfrm>
          <a:prstGeom prst="rect">
            <a:avLst/>
          </a:prstGeom>
        </p:spPr>
      </p:pic>
      <p:pic>
        <p:nvPicPr>
          <p:cNvPr id="5" name="Immagine 4" descr="43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3693363"/>
            <a:ext cx="2745390" cy="3164637"/>
          </a:xfrm>
          <a:prstGeom prst="rect">
            <a:avLst/>
          </a:prstGeom>
        </p:spPr>
      </p:pic>
      <p:pic>
        <p:nvPicPr>
          <p:cNvPr id="7" name="Immagine 6" descr="4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551" y="714356"/>
            <a:ext cx="3146449" cy="2579521"/>
          </a:xfrm>
          <a:prstGeom prst="rect">
            <a:avLst/>
          </a:prstGeom>
        </p:spPr>
      </p:pic>
      <p:pic>
        <p:nvPicPr>
          <p:cNvPr id="9" name="Immagine 8" descr="17_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8" y="0"/>
            <a:ext cx="2786082" cy="3430365"/>
          </a:xfrm>
          <a:prstGeom prst="rect">
            <a:avLst/>
          </a:prstGeom>
        </p:spPr>
      </p:pic>
      <p:pic>
        <p:nvPicPr>
          <p:cNvPr id="11" name="Immagine 10" descr="4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0496" y="3564669"/>
            <a:ext cx="3805912" cy="3293331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1714480" y="3143248"/>
            <a:ext cx="4929222" cy="1450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600" b="0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Kristen ITC" pitchFamily="66" charset="0"/>
              </a:rPr>
              <a:t>FINE</a:t>
            </a:r>
            <a:endParaRPr lang="it-IT" sz="9600" b="0" i="1" dirty="0">
              <a:solidFill>
                <a:schemeClr val="bg2">
                  <a:lumMod val="60000"/>
                  <a:lumOff val="40000"/>
                </a:schemeClr>
              </a:solidFill>
              <a:latin typeface="Kristen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 smtClean="0"/>
              <a:t>Una sessione di laboratorio</a:t>
            </a:r>
            <a:br>
              <a:rPr lang="it-IT" b="1" dirty="0" smtClean="0"/>
            </a:br>
            <a:r>
              <a:rPr lang="it-IT" b="1" dirty="0" smtClean="0"/>
              <a:t>nel MMLAB</a:t>
            </a:r>
            <a:endParaRPr lang="it-IT" b="1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Scuola secondaria di secondo grado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>
            <p:ph/>
          </p:nvPr>
        </p:nvGraphicFramePr>
        <p:xfrm>
          <a:off x="4714876" y="3357562"/>
          <a:ext cx="4071934" cy="2501640"/>
        </p:xfrm>
        <a:graphic>
          <a:graphicData uri="http://schemas.openxmlformats.org/presentationml/2006/ole">
            <p:oleObj spid="_x0000_s7170" name="Immagine bitmap" r:id="rId3" imgW="3580952" imgH="2200582" progId="PBrush">
              <p:embed/>
            </p:oleObj>
          </a:graphicData>
        </a:graphic>
      </p:graphicFrame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09600" y="0"/>
            <a:ext cx="85344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49263">
              <a:lnSpc>
                <a:spcPct val="97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5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Presentazione</a:t>
            </a:r>
            <a:r>
              <a:rPr lang="en-GB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5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iniziale</a:t>
            </a:r>
            <a:endParaRPr lang="en-GB" sz="5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281363" y="2347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17413" name="Picture 5" descr="foto2NUOV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076" y="2520970"/>
            <a:ext cx="4495800" cy="3765550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1571604" y="1000108"/>
            <a:ext cx="65165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 smtClean="0"/>
              <a:t>Introduzione storica alle coniche ed </a:t>
            </a:r>
          </a:p>
          <a:p>
            <a:pPr algn="ctr"/>
            <a:r>
              <a:rPr lang="it-IT" sz="3200" dirty="0" smtClean="0"/>
              <a:t>esplorazione modelli 3D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ase2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2928926" y="2940061"/>
          <a:ext cx="3581400" cy="2132013"/>
        </p:xfrm>
        <a:graphic>
          <a:graphicData uri="http://schemas.openxmlformats.org/presentationml/2006/ole">
            <p:oleObj spid="_x0000_s8194" name="Immagine bitmap" r:id="rId5" imgW="4095238" imgH="2438095" progId="PBrush">
              <p:embed/>
            </p:oleObj>
          </a:graphicData>
        </a:graphic>
      </p:graphicFrame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657600" y="2662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18437" name="Picture 5" descr="Figure6t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90950"/>
            <a:ext cx="3657600" cy="3067050"/>
          </a:xfrm>
          <a:prstGeom prst="rect">
            <a:avLst/>
          </a:prstGeom>
          <a:noFill/>
        </p:spPr>
      </p:pic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it-IT" sz="5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Lavoro a Gruppi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50989" y="1214422"/>
            <a:ext cx="83165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 smtClean="0"/>
              <a:t>A ciascun gruppo è data una macchina diversa </a:t>
            </a:r>
          </a:p>
          <a:p>
            <a:pPr algn="ctr"/>
            <a:r>
              <a:rPr lang="it-IT" sz="3200" dirty="0" smtClean="0"/>
              <a:t>da esplorare guidati da una scheda e </a:t>
            </a:r>
          </a:p>
          <a:p>
            <a:pPr algn="ctr"/>
            <a:r>
              <a:rPr lang="it-IT" sz="3200" dirty="0" smtClean="0"/>
              <a:t>dai responsabili del laboratorio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0"/>
            <a:ext cx="7772400" cy="1143000"/>
          </a:xfrm>
        </p:spPr>
        <p:txBody>
          <a:bodyPr/>
          <a:lstStyle/>
          <a:p>
            <a:r>
              <a:rPr lang="it-IT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Esposizione finale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567113" y="2376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20484" name="Picture 4" descr="foto3Nuva"/>
          <p:cNvPicPr>
            <a:picLocks noChangeAspect="1" noChangeArrowheads="1"/>
          </p:cNvPicPr>
          <p:nvPr/>
        </p:nvPicPr>
        <p:blipFill>
          <a:blip r:embed="rId3"/>
          <a:srcRect l="25952" t="23529" r="19031"/>
          <a:stretch>
            <a:fillRect/>
          </a:stretch>
        </p:blipFill>
        <p:spPr bwMode="auto">
          <a:xfrm>
            <a:off x="446084" y="2986087"/>
            <a:ext cx="3697288" cy="3871913"/>
          </a:xfrm>
          <a:prstGeom prst="rect">
            <a:avLst/>
          </a:prstGeom>
          <a:noFill/>
        </p:spPr>
      </p:pic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4429124" y="3643314"/>
          <a:ext cx="4038600" cy="2847975"/>
        </p:xfrm>
        <a:graphic>
          <a:graphicData uri="http://schemas.openxmlformats.org/presentationml/2006/ole">
            <p:oleObj spid="_x0000_s9218" name="Immagine bitmap" r:id="rId4" imgW="3457143" imgH="2066667" progId="PBrush">
              <p:embed/>
            </p:oleObj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1214414" y="1500174"/>
            <a:ext cx="75270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 smtClean="0"/>
              <a:t>Ciascun gruppo racconta ai compagni </a:t>
            </a:r>
          </a:p>
          <a:p>
            <a:pPr algn="ctr"/>
            <a:r>
              <a:rPr lang="it-IT" sz="3200" dirty="0" smtClean="0"/>
              <a:t>cosa ha scoperto della macchina esplorata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it-IT" sz="5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Esploriamo le macchine!</a:t>
            </a:r>
            <a:endParaRPr lang="it-IT" sz="5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body" idx="1"/>
          </p:nvPr>
        </p:nvSpPr>
        <p:spPr>
          <a:xfrm>
            <a:off x="457200" y="1695470"/>
            <a:ext cx="4040188" cy="639762"/>
          </a:xfrm>
        </p:spPr>
        <p:txBody>
          <a:bodyPr>
            <a:normAutofit/>
          </a:bodyPr>
          <a:lstStyle/>
          <a:p>
            <a:r>
              <a:rPr lang="it-IT" sz="3200" dirty="0" smtClean="0"/>
              <a:t>Domande chiave</a:t>
            </a:r>
            <a:endParaRPr lang="it-IT" sz="320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335232"/>
            <a:ext cx="4040188" cy="3951288"/>
          </a:xfrm>
        </p:spPr>
        <p:txBody>
          <a:bodyPr>
            <a:normAutofit/>
          </a:bodyPr>
          <a:lstStyle/>
          <a:p>
            <a:r>
              <a:rPr lang="it-IT" sz="3200" dirty="0" smtClean="0"/>
              <a:t>Come sono fatte?</a:t>
            </a:r>
          </a:p>
          <a:p>
            <a:r>
              <a:rPr lang="it-IT" sz="3200" dirty="0" smtClean="0"/>
              <a:t>Cosa fanno?</a:t>
            </a:r>
          </a:p>
          <a:p>
            <a:r>
              <a:rPr lang="it-IT" sz="3200" dirty="0" smtClean="0"/>
              <a:t>Perché lo fanno?</a:t>
            </a:r>
          </a:p>
          <a:p>
            <a:pPr>
              <a:buNone/>
            </a:pPr>
            <a:endParaRPr lang="it-IT" sz="32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695470"/>
            <a:ext cx="4039200" cy="639762"/>
          </a:xfrm>
        </p:spPr>
        <p:txBody>
          <a:bodyPr/>
          <a:lstStyle/>
          <a:p>
            <a:r>
              <a:rPr lang="it-IT" sz="3200" dirty="0" smtClean="0"/>
              <a:t>Metodologia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335232"/>
            <a:ext cx="4039200" cy="3951288"/>
          </a:xfrm>
        </p:spPr>
        <p:txBody>
          <a:bodyPr>
            <a:normAutofit fontScale="85000" lnSpcReduction="20000"/>
          </a:bodyPr>
          <a:lstStyle/>
          <a:p>
            <a:r>
              <a:rPr lang="it-IT" sz="3200" dirty="0" smtClean="0"/>
              <a:t>Divisione in piccoli gruppi</a:t>
            </a:r>
          </a:p>
          <a:p>
            <a:r>
              <a:rPr lang="it-IT" sz="3200" dirty="0" smtClean="0"/>
              <a:t>Esplorazione </a:t>
            </a:r>
            <a:r>
              <a:rPr lang="it-IT" sz="3200" dirty="0" smtClean="0"/>
              <a:t>delle diverse macchine da parte di ciascun gruppo seguendo anche le schede del MMLab (quindi le schede usate dagli studenti)</a:t>
            </a:r>
          </a:p>
          <a:p>
            <a:r>
              <a:rPr lang="it-IT" sz="3200" dirty="0" smtClean="0"/>
              <a:t>Esposizione finale dei gruppi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6"/>
          <p:cNvSpPr txBox="1">
            <a:spLocks noChangeArrowheads="1"/>
          </p:cNvSpPr>
          <p:nvPr/>
        </p:nvSpPr>
        <p:spPr bwMode="auto">
          <a:xfrm>
            <a:off x="1071538" y="428604"/>
            <a:ext cx="70585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it-IT" sz="4000" b="0" dirty="0">
                <a:latin typeface="Verdana" pitchFamily="34" charset="0"/>
              </a:rPr>
              <a:t>Parabolografo del Cavalieri</a:t>
            </a:r>
          </a:p>
        </p:txBody>
      </p:sp>
      <p:pic>
        <p:nvPicPr>
          <p:cNvPr id="8" name="parabolografoCavalieri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14414" y="1357298"/>
            <a:ext cx="69342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214414" y="357166"/>
            <a:ext cx="63689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it-IT" sz="3600" b="0" dirty="0">
                <a:latin typeface="Verdana" pitchFamily="34" charset="0"/>
              </a:rPr>
              <a:t>Parabolografo del Cavalieri</a:t>
            </a:r>
          </a:p>
        </p:txBody>
      </p:sp>
      <p:pic>
        <p:nvPicPr>
          <p:cNvPr id="132099" name="parabolografoCavalieri.avi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1136650" y="1196975"/>
            <a:ext cx="6653213" cy="4989513"/>
          </a:xfrm>
        </p:spPr>
      </p:pic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0" y="1341438"/>
            <a:ext cx="1692275" cy="1201737"/>
          </a:xfrm>
          <a:prstGeom prst="rtTriangle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250825" y="1484313"/>
            <a:ext cx="1008063" cy="1008062"/>
          </a:xfrm>
          <a:prstGeom prst="rtTriangle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468313" y="692150"/>
            <a:ext cx="1057275" cy="1706563"/>
          </a:xfrm>
          <a:prstGeom prst="rtTriangle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it-IT"/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 rot="-1698946" flipH="1" flipV="1">
            <a:off x="3995738" y="2565400"/>
            <a:ext cx="3381375" cy="1870075"/>
          </a:xfrm>
          <a:prstGeom prst="rtTriangle">
            <a:avLst/>
          </a:prstGeom>
          <a:solidFill>
            <a:schemeClr val="accent1">
              <a:alpha val="43921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6732588" y="1916113"/>
            <a:ext cx="0" cy="1584325"/>
          </a:xfrm>
          <a:prstGeom prst="line">
            <a:avLst/>
          </a:prstGeom>
          <a:noFill/>
          <a:ln w="25400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1908175" y="4221163"/>
            <a:ext cx="4751388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it-IT"/>
              <a:t>VC</a:t>
            </a:r>
            <a:r>
              <a:rPr lang="it-IT" baseline="30000"/>
              <a:t>2 </a:t>
            </a:r>
            <a:r>
              <a:rPr lang="it-IT"/>
              <a:t>= AC ∙ CK</a:t>
            </a:r>
            <a:endParaRPr lang="it-IT" baseline="30000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3779838" y="3500438"/>
            <a:ext cx="46799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 flipV="1">
            <a:off x="3779838" y="1268413"/>
            <a:ext cx="0" cy="28813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2066925" y="5146675"/>
            <a:ext cx="257651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it-IT"/>
              <a:t>y</a:t>
            </a:r>
            <a:r>
              <a:rPr lang="it-IT" baseline="30000"/>
              <a:t>2 </a:t>
            </a:r>
            <a:r>
              <a:rPr lang="it-IT"/>
              <a:t>= k</a:t>
            </a:r>
            <a:r>
              <a:rPr lang="it-IT">
                <a:sym typeface="Symbol" pitchFamily="18" charset="2"/>
              </a:rPr>
              <a:t>∙</a:t>
            </a:r>
            <a:r>
              <a:rPr lang="it-IT"/>
              <a:t>x</a:t>
            </a:r>
            <a:endParaRPr lang="it-IT" baseline="30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2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20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09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2099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642910" y="0"/>
            <a:ext cx="7772400" cy="1143000"/>
          </a:xfrm>
        </p:spPr>
        <p:txBody>
          <a:bodyPr/>
          <a:lstStyle/>
          <a:p>
            <a:r>
              <a:rPr lang="it-IT" sz="3200" kern="1200" dirty="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Ellissografo ad antiparallelogramma</a:t>
            </a:r>
            <a:endParaRPr lang="it-IT" sz="3200" kern="1200" dirty="0">
              <a:solidFill>
                <a:schemeClr val="tx1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0664" name="Segnaposto numero diapositiva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84719D-FC44-41D4-A7C8-D575D8258951}" type="slidenum">
              <a:rPr lang="it-IT" smtClean="0"/>
              <a:pPr/>
              <a:t>9</a:t>
            </a:fld>
            <a:endParaRPr lang="it-IT" smtClean="0"/>
          </a:p>
        </p:txBody>
      </p:sp>
      <p:pic>
        <p:nvPicPr>
          <p:cNvPr id="6" name="EllissografoAntiparallelogramma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78676" y="1350963"/>
            <a:ext cx="7679538" cy="5507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ooklet">
  <a:themeElements>
    <a:clrScheme name="Brooklet">
      <a:dk1>
        <a:sysClr val="windowText" lastClr="000000"/>
      </a:dk1>
      <a:lt1>
        <a:sysClr val="window" lastClr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10</TotalTime>
  <Words>172</Words>
  <PresentationFormat>Presentazione su schermo (4:3)</PresentationFormat>
  <Paragraphs>44</Paragraphs>
  <Slides>13</Slides>
  <Notes>6</Notes>
  <HiddenSlides>0</HiddenSlides>
  <MMClips>6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5" baseType="lpstr">
      <vt:lpstr>Brooklet</vt:lpstr>
      <vt:lpstr>Immagine bitmap</vt:lpstr>
      <vt:lpstr>Coniche e conicografi</vt:lpstr>
      <vt:lpstr>Una sessione di laboratorio nel MMLAB</vt:lpstr>
      <vt:lpstr>Diapositiva 3</vt:lpstr>
      <vt:lpstr>Lavoro a Gruppi</vt:lpstr>
      <vt:lpstr>Esposizione finale</vt:lpstr>
      <vt:lpstr>Esploriamo le macchine!</vt:lpstr>
      <vt:lpstr>Diapositiva 7</vt:lpstr>
      <vt:lpstr>Diapositiva 8</vt:lpstr>
      <vt:lpstr>Ellissografo ad antiparallelogramma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Coniche e conicografi</dc:title>
  <cp:lastModifiedBy>fra</cp:lastModifiedBy>
  <cp:revision>3</cp:revision>
  <dcterms:modified xsi:type="dcterms:W3CDTF">2011-10-22T09:54:00Z</dcterms:modified>
</cp:coreProperties>
</file>