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obster" panose="00000500000000000000" pitchFamily="2"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896a5ee04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896a5ee04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896a5ee04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896a5ee04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896a5ee04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896a5ee04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896a5ee04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896a5ee04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896a5ee04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896a5ee04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896a5ee048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896a5ee048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896a5ee048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896a5ee048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160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 </a:t>
            </a:r>
            <a:endParaRPr/>
          </a:p>
        </p:txBody>
      </p:sp>
      <p:sp>
        <p:nvSpPr>
          <p:cNvPr id="55" name="Google Shape;55;p13"/>
          <p:cNvSpPr txBox="1">
            <a:spLocks noGrp="1"/>
          </p:cNvSpPr>
          <p:nvPr>
            <p:ph type="subTitle" idx="1"/>
          </p:nvPr>
        </p:nvSpPr>
        <p:spPr>
          <a:xfrm>
            <a:off x="623400" y="741000"/>
            <a:ext cx="79587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a:t>and</a:t>
            </a:r>
            <a:endParaRPr/>
          </a:p>
        </p:txBody>
      </p:sp>
      <p:pic>
        <p:nvPicPr>
          <p:cNvPr id="56" name="Google Shape;56;p13"/>
          <p:cNvPicPr preferRelativeResize="0"/>
          <p:nvPr/>
        </p:nvPicPr>
        <p:blipFill>
          <a:blip r:embed="rId3">
            <a:alphaModFix/>
          </a:blip>
          <a:stretch>
            <a:fillRect/>
          </a:stretch>
        </p:blipFill>
        <p:spPr>
          <a:xfrm>
            <a:off x="5314013" y="287425"/>
            <a:ext cx="3518287" cy="1054195"/>
          </a:xfrm>
          <a:prstGeom prst="rect">
            <a:avLst/>
          </a:prstGeom>
          <a:noFill/>
          <a:ln>
            <a:noFill/>
          </a:ln>
        </p:spPr>
      </p:pic>
      <p:pic>
        <p:nvPicPr>
          <p:cNvPr id="57" name="Google Shape;57;p13"/>
          <p:cNvPicPr preferRelativeResize="0"/>
          <p:nvPr/>
        </p:nvPicPr>
        <p:blipFill>
          <a:blip r:embed="rId4">
            <a:alphaModFix/>
          </a:blip>
          <a:stretch>
            <a:fillRect/>
          </a:stretch>
        </p:blipFill>
        <p:spPr>
          <a:xfrm>
            <a:off x="311700" y="257248"/>
            <a:ext cx="3414350" cy="990725"/>
          </a:xfrm>
          <a:prstGeom prst="rect">
            <a:avLst/>
          </a:prstGeom>
          <a:noFill/>
          <a:ln>
            <a:noFill/>
          </a:ln>
        </p:spPr>
      </p:pic>
      <p:pic>
        <p:nvPicPr>
          <p:cNvPr id="58" name="Google Shape;58;p13"/>
          <p:cNvPicPr preferRelativeResize="0"/>
          <p:nvPr/>
        </p:nvPicPr>
        <p:blipFill>
          <a:blip r:embed="rId5">
            <a:alphaModFix/>
          </a:blip>
          <a:stretch>
            <a:fillRect/>
          </a:stretch>
        </p:blipFill>
        <p:spPr>
          <a:xfrm>
            <a:off x="660225" y="1620100"/>
            <a:ext cx="2717325" cy="3494300"/>
          </a:xfrm>
          <a:prstGeom prst="rect">
            <a:avLst/>
          </a:prstGeom>
          <a:noFill/>
          <a:ln>
            <a:noFill/>
          </a:ln>
        </p:spPr>
      </p:pic>
      <p:pic>
        <p:nvPicPr>
          <p:cNvPr id="59" name="Google Shape;59;p13"/>
          <p:cNvPicPr preferRelativeResize="0"/>
          <p:nvPr/>
        </p:nvPicPr>
        <p:blipFill>
          <a:blip r:embed="rId6">
            <a:alphaModFix/>
          </a:blip>
          <a:stretch>
            <a:fillRect/>
          </a:stretch>
        </p:blipFill>
        <p:spPr>
          <a:xfrm>
            <a:off x="5931875" y="1436750"/>
            <a:ext cx="2449300" cy="3677650"/>
          </a:xfrm>
          <a:prstGeom prst="rect">
            <a:avLst/>
          </a:prstGeom>
          <a:noFill/>
          <a:ln>
            <a:noFill/>
          </a:ln>
        </p:spPr>
      </p:pic>
      <p:sp>
        <p:nvSpPr>
          <p:cNvPr id="60" name="Google Shape;60;p13"/>
          <p:cNvSpPr txBox="1"/>
          <p:nvPr/>
        </p:nvSpPr>
        <p:spPr>
          <a:xfrm>
            <a:off x="3750500" y="4348300"/>
            <a:ext cx="180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dirty="0"/>
              <a:t>Presentation by Sara Tonghini 3Clic</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Lobster"/>
                <a:ea typeface="Lobster"/>
                <a:cs typeface="Lobster"/>
                <a:sym typeface="Lobster"/>
              </a:rPr>
              <a:t>Two heroes </a:t>
            </a:r>
            <a:endParaRPr>
              <a:latin typeface="Lobster"/>
              <a:ea typeface="Lobster"/>
              <a:cs typeface="Lobster"/>
              <a:sym typeface="Lobster"/>
            </a:endParaRPr>
          </a:p>
        </p:txBody>
      </p:sp>
      <p:sp>
        <p:nvSpPr>
          <p:cNvPr id="66" name="Google Shape;66;p14"/>
          <p:cNvSpPr txBox="1">
            <a:spLocks noGrp="1"/>
          </p:cNvSpPr>
          <p:nvPr>
            <p:ph type="body" idx="1"/>
          </p:nvPr>
        </p:nvSpPr>
        <p:spPr>
          <a:xfrm>
            <a:off x="311700" y="1152475"/>
            <a:ext cx="44091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it"/>
              <a:t>Both Harry Potter and Beowulf are heroes, described in two different periods and cultures. </a:t>
            </a:r>
            <a:endParaRPr/>
          </a:p>
          <a:p>
            <a:pPr marL="0" lvl="0" indent="0" algn="just" rtl="0">
              <a:spcBef>
                <a:spcPts val="1200"/>
              </a:spcBef>
              <a:spcAft>
                <a:spcPts val="0"/>
              </a:spcAft>
              <a:buNone/>
            </a:pPr>
            <a:r>
              <a:rPr lang="it"/>
              <a:t>However, Beowulf influenced a lot the series of novels written by J.K. Rowling, and the readers can find some common characteristics  between the two masterpieces. </a:t>
            </a:r>
            <a:endParaRPr/>
          </a:p>
          <a:p>
            <a:pPr marL="0" lvl="0" indent="0" algn="just" rtl="0">
              <a:spcBef>
                <a:spcPts val="1200"/>
              </a:spcBef>
              <a:spcAft>
                <a:spcPts val="1200"/>
              </a:spcAft>
              <a:buNone/>
            </a:pPr>
            <a:endParaRPr/>
          </a:p>
        </p:txBody>
      </p:sp>
      <p:pic>
        <p:nvPicPr>
          <p:cNvPr id="67" name="Google Shape;67;p14"/>
          <p:cNvPicPr preferRelativeResize="0"/>
          <p:nvPr/>
        </p:nvPicPr>
        <p:blipFill>
          <a:blip r:embed="rId4">
            <a:alphaModFix/>
          </a:blip>
          <a:stretch>
            <a:fillRect/>
          </a:stretch>
        </p:blipFill>
        <p:spPr>
          <a:xfrm>
            <a:off x="5500389" y="1017725"/>
            <a:ext cx="2725924" cy="1818175"/>
          </a:xfrm>
          <a:prstGeom prst="rect">
            <a:avLst/>
          </a:prstGeom>
          <a:noFill/>
          <a:ln>
            <a:noFill/>
          </a:ln>
        </p:spPr>
      </p:pic>
      <p:pic>
        <p:nvPicPr>
          <p:cNvPr id="68" name="Google Shape;68;p14"/>
          <p:cNvPicPr preferRelativeResize="0"/>
          <p:nvPr/>
        </p:nvPicPr>
        <p:blipFill>
          <a:blip r:embed="rId5">
            <a:alphaModFix/>
          </a:blip>
          <a:stretch>
            <a:fillRect/>
          </a:stretch>
        </p:blipFill>
        <p:spPr>
          <a:xfrm>
            <a:off x="5500400" y="2987898"/>
            <a:ext cx="2725926" cy="19034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Lobster"/>
                <a:ea typeface="Lobster"/>
                <a:cs typeface="Lobster"/>
                <a:sym typeface="Lobster"/>
              </a:rPr>
              <a:t>Bravery</a:t>
            </a:r>
            <a:r>
              <a:rPr lang="it"/>
              <a:t> </a:t>
            </a:r>
            <a:endParaRPr/>
          </a:p>
        </p:txBody>
      </p:sp>
      <p:sp>
        <p:nvSpPr>
          <p:cNvPr id="74" name="Google Shape;74;p15"/>
          <p:cNvSpPr txBox="1">
            <a:spLocks noGrp="1"/>
          </p:cNvSpPr>
          <p:nvPr>
            <p:ph type="body" idx="1"/>
          </p:nvPr>
        </p:nvSpPr>
        <p:spPr>
          <a:xfrm>
            <a:off x="311700" y="1152475"/>
            <a:ext cx="5395800" cy="3788100"/>
          </a:xfrm>
          <a:prstGeom prst="rect">
            <a:avLst/>
          </a:prstGeom>
        </p:spPr>
        <p:txBody>
          <a:bodyPr spcFirstLastPara="1" wrap="square" lIns="91425" tIns="91425" rIns="91425" bIns="91425" anchor="t" anchorCtr="0">
            <a:normAutofit fontScale="85000" lnSpcReduction="10000"/>
          </a:bodyPr>
          <a:lstStyle/>
          <a:p>
            <a:pPr marL="0" lvl="0" indent="0" algn="just" rtl="0">
              <a:spcBef>
                <a:spcPts val="0"/>
              </a:spcBef>
              <a:spcAft>
                <a:spcPts val="0"/>
              </a:spcAft>
              <a:buNone/>
            </a:pPr>
            <a:r>
              <a:rPr lang="it"/>
              <a:t>The main characters share bravery, a quality that makes them heroes. </a:t>
            </a:r>
            <a:endParaRPr/>
          </a:p>
          <a:p>
            <a:pPr marL="0" lvl="0" indent="0" algn="just" rtl="0">
              <a:spcBef>
                <a:spcPts val="1200"/>
              </a:spcBef>
              <a:spcAft>
                <a:spcPts val="0"/>
              </a:spcAft>
              <a:buNone/>
            </a:pPr>
            <a:r>
              <a:rPr lang="it"/>
              <a:t>The bravery shown by Beowulf during the  battles, in particular the one against Grendel, changes his reputation from a simple warrior to a hero. Another moment of bravery is when he manages to defeat Grendel’s mother in her own house, leaving every scary thought. </a:t>
            </a:r>
            <a:endParaRPr/>
          </a:p>
          <a:p>
            <a:pPr marL="0" lvl="0" indent="0" algn="just" rtl="0">
              <a:spcBef>
                <a:spcPts val="1200"/>
              </a:spcBef>
              <a:spcAft>
                <a:spcPts val="1200"/>
              </a:spcAft>
              <a:buNone/>
            </a:pPr>
            <a:r>
              <a:rPr lang="it"/>
              <a:t>Harry Potter is considered a brave guy, too, since he was chosen to be a member of the Gryffindor house in Hogwarts.  He is considered a symbol of courage in the whole series, because he succeeds in dealing with every kind of obstacle his life presents to him. </a:t>
            </a:r>
            <a:endParaRPr/>
          </a:p>
        </p:txBody>
      </p:sp>
      <p:pic>
        <p:nvPicPr>
          <p:cNvPr id="75" name="Google Shape;75;p15"/>
          <p:cNvPicPr preferRelativeResize="0"/>
          <p:nvPr/>
        </p:nvPicPr>
        <p:blipFill>
          <a:blip r:embed="rId4">
            <a:alphaModFix/>
          </a:blip>
          <a:stretch>
            <a:fillRect/>
          </a:stretch>
        </p:blipFill>
        <p:spPr>
          <a:xfrm>
            <a:off x="5956901" y="1017723"/>
            <a:ext cx="2875401" cy="329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Lobster"/>
                <a:ea typeface="Lobster"/>
                <a:cs typeface="Lobster"/>
                <a:sym typeface="Lobster"/>
              </a:rPr>
              <a:t>Sacrifice</a:t>
            </a:r>
            <a:r>
              <a:rPr lang="it"/>
              <a:t> </a:t>
            </a:r>
            <a:endParaRPr/>
          </a:p>
        </p:txBody>
      </p:sp>
      <p:sp>
        <p:nvSpPr>
          <p:cNvPr id="81" name="Google Shape;81;p16"/>
          <p:cNvSpPr txBox="1">
            <a:spLocks noGrp="1"/>
          </p:cNvSpPr>
          <p:nvPr>
            <p:ph type="body" idx="1"/>
          </p:nvPr>
        </p:nvSpPr>
        <p:spPr>
          <a:xfrm>
            <a:off x="311700" y="1017725"/>
            <a:ext cx="8413200" cy="21672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0"/>
              </a:spcAft>
              <a:buNone/>
            </a:pPr>
            <a:r>
              <a:rPr lang="it" dirty="0"/>
              <a:t>Beowulf gives his life for his people fighting against the dragon. In fact the dragon has been attacking his kingdom. He also asks for the dragon’s treasure to be used for his people. </a:t>
            </a:r>
            <a:endParaRPr dirty="0"/>
          </a:p>
          <a:p>
            <a:pPr marL="0" lvl="0" indent="0" algn="just" rtl="0">
              <a:spcBef>
                <a:spcPts val="1200"/>
              </a:spcBef>
              <a:spcAft>
                <a:spcPts val="1200"/>
              </a:spcAft>
              <a:buNone/>
            </a:pPr>
            <a:r>
              <a:rPr lang="it" dirty="0"/>
              <a:t>In the last Harry Potter’s book, the theme of sacrifice is reported when Harry decides to fight against Lord Voldemort alone to make the wizard’s world safe again, even if he knows he’s risking death.</a:t>
            </a:r>
            <a:endParaRPr dirty="0"/>
          </a:p>
        </p:txBody>
      </p:sp>
      <p:pic>
        <p:nvPicPr>
          <p:cNvPr id="82" name="Google Shape;82;p16"/>
          <p:cNvPicPr preferRelativeResize="0"/>
          <p:nvPr/>
        </p:nvPicPr>
        <p:blipFill>
          <a:blip r:embed="rId4">
            <a:alphaModFix/>
          </a:blip>
          <a:stretch>
            <a:fillRect/>
          </a:stretch>
        </p:blipFill>
        <p:spPr>
          <a:xfrm>
            <a:off x="2419875" y="3205775"/>
            <a:ext cx="4304250" cy="1748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Lobster"/>
                <a:ea typeface="Lobster"/>
                <a:cs typeface="Lobster"/>
                <a:sym typeface="Lobster"/>
              </a:rPr>
              <a:t>Loyalty </a:t>
            </a:r>
            <a:endParaRPr>
              <a:latin typeface="Lobster"/>
              <a:ea typeface="Lobster"/>
              <a:cs typeface="Lobster"/>
              <a:sym typeface="Lobster"/>
            </a:endParaRPr>
          </a:p>
        </p:txBody>
      </p:sp>
      <p:sp>
        <p:nvSpPr>
          <p:cNvPr id="88" name="Google Shape;88;p17"/>
          <p:cNvSpPr txBox="1">
            <a:spLocks noGrp="1"/>
          </p:cNvSpPr>
          <p:nvPr>
            <p:ph type="body" idx="1"/>
          </p:nvPr>
        </p:nvSpPr>
        <p:spPr>
          <a:xfrm>
            <a:off x="4422098" y="892182"/>
            <a:ext cx="4410352" cy="4251318"/>
          </a:xfrm>
          <a:prstGeom prst="rect">
            <a:avLst/>
          </a:prstGeom>
        </p:spPr>
        <p:txBody>
          <a:bodyPr spcFirstLastPara="1" wrap="square" lIns="91425" tIns="91425" rIns="91425" bIns="91425" anchor="t" anchorCtr="0">
            <a:normAutofit fontScale="92500" lnSpcReduction="20000"/>
          </a:bodyPr>
          <a:lstStyle/>
          <a:p>
            <a:pPr marL="0" marR="0" lvl="0" indent="0" algn="just" rtl="0">
              <a:lnSpc>
                <a:spcPct val="115000"/>
              </a:lnSpc>
              <a:spcBef>
                <a:spcPts val="0"/>
              </a:spcBef>
              <a:spcAft>
                <a:spcPts val="0"/>
              </a:spcAft>
              <a:buNone/>
            </a:pPr>
            <a:r>
              <a:rPr lang="it" dirty="0"/>
              <a:t>When Beowulf goes to fight the dragon that is attacking the kingdom, he finds that it will be impossible to defeat the dragon alone due to his old age. Beowulf brings some of his men along on this fight. One of them, Wiglaf, helps Beowulf while he is injured during the battle. </a:t>
            </a:r>
            <a:endParaRPr dirty="0"/>
          </a:p>
          <a:p>
            <a:pPr marL="0" marR="0" lvl="0" indent="0" algn="just" rtl="0">
              <a:lnSpc>
                <a:spcPct val="115000"/>
              </a:lnSpc>
              <a:spcBef>
                <a:spcPts val="1200"/>
              </a:spcBef>
              <a:spcAft>
                <a:spcPts val="1200"/>
              </a:spcAft>
              <a:buNone/>
            </a:pPr>
            <a:r>
              <a:rPr lang="it" dirty="0"/>
              <a:t>Harry Potter is surrounded by people who love him, like his two best friends, Ron and Hermione, who are always there by his side. The loyalty between the members of the trio makes every victory happier and their friendship is important because it gives them  strength and support. </a:t>
            </a:r>
            <a:endParaRPr dirty="0"/>
          </a:p>
        </p:txBody>
      </p:sp>
      <p:pic>
        <p:nvPicPr>
          <p:cNvPr id="89" name="Google Shape;89;p17"/>
          <p:cNvPicPr preferRelativeResize="0"/>
          <p:nvPr/>
        </p:nvPicPr>
        <p:blipFill>
          <a:blip r:embed="rId4">
            <a:alphaModFix/>
          </a:blip>
          <a:stretch>
            <a:fillRect/>
          </a:stretch>
        </p:blipFill>
        <p:spPr>
          <a:xfrm>
            <a:off x="408453" y="1486409"/>
            <a:ext cx="3881350" cy="2185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Lobster"/>
                <a:ea typeface="Lobster"/>
                <a:cs typeface="Lobster"/>
                <a:sym typeface="Lobster"/>
              </a:rPr>
              <a:t>Leadership</a:t>
            </a:r>
            <a:r>
              <a:rPr lang="it"/>
              <a:t> </a:t>
            </a:r>
            <a:endParaRPr/>
          </a:p>
        </p:txBody>
      </p:sp>
      <p:sp>
        <p:nvSpPr>
          <p:cNvPr id="95" name="Google Shape;95;p18"/>
          <p:cNvSpPr txBox="1">
            <a:spLocks noGrp="1"/>
          </p:cNvSpPr>
          <p:nvPr>
            <p:ph type="body" idx="1"/>
          </p:nvPr>
        </p:nvSpPr>
        <p:spPr>
          <a:xfrm>
            <a:off x="311700" y="949425"/>
            <a:ext cx="86442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it"/>
              <a:t>Beowulf is loved by everyone and no one attacks Geatland, his kingdom, while he is king. In fact the critic Napierkowski describes Beowulf as</a:t>
            </a:r>
            <a:endParaRPr/>
          </a:p>
          <a:p>
            <a:pPr marL="0" lvl="0" indent="0" algn="just" rtl="0">
              <a:spcBef>
                <a:spcPts val="1200"/>
              </a:spcBef>
              <a:spcAft>
                <a:spcPts val="0"/>
              </a:spcAft>
              <a:buNone/>
            </a:pPr>
            <a:r>
              <a:rPr lang="it" i="1"/>
              <a:t>“a premier example of literature as a form of leadership instruction”.</a:t>
            </a:r>
            <a:endParaRPr i="1"/>
          </a:p>
          <a:p>
            <a:pPr marL="0" lvl="0" indent="0" algn="just" rtl="0">
              <a:spcBef>
                <a:spcPts val="1200"/>
              </a:spcBef>
              <a:spcAft>
                <a:spcPts val="1200"/>
              </a:spcAft>
              <a:buNone/>
            </a:pPr>
            <a:endParaRPr/>
          </a:p>
        </p:txBody>
      </p:sp>
      <p:pic>
        <p:nvPicPr>
          <p:cNvPr id="96" name="Google Shape;96;p18"/>
          <p:cNvPicPr preferRelativeResize="0"/>
          <p:nvPr/>
        </p:nvPicPr>
        <p:blipFill>
          <a:blip r:embed="rId4">
            <a:alphaModFix/>
          </a:blip>
          <a:stretch>
            <a:fillRect/>
          </a:stretch>
        </p:blipFill>
        <p:spPr>
          <a:xfrm>
            <a:off x="4849750" y="2571750"/>
            <a:ext cx="4106151" cy="1877225"/>
          </a:xfrm>
          <a:prstGeom prst="rect">
            <a:avLst/>
          </a:prstGeom>
          <a:noFill/>
          <a:ln>
            <a:noFill/>
          </a:ln>
        </p:spPr>
      </p:pic>
      <p:sp>
        <p:nvSpPr>
          <p:cNvPr id="97" name="Google Shape;97;p18"/>
          <p:cNvSpPr txBox="1"/>
          <p:nvPr/>
        </p:nvSpPr>
        <p:spPr>
          <a:xfrm>
            <a:off x="311700" y="2216450"/>
            <a:ext cx="4106100" cy="3103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it" sz="1800">
                <a:solidFill>
                  <a:schemeClr val="dk2"/>
                </a:solidFill>
              </a:rPr>
              <a:t>Harry Potter, at the same time, shows that he can be a good leader, for instance by teaching his classmates how to perform difficult magic tricks. He organises some secret meetings for them to show the importance of cooperation and he succeeds in transmitting his knowledge. </a:t>
            </a:r>
            <a:endParaRPr sz="1800">
              <a:solidFill>
                <a:schemeClr val="dk2"/>
              </a:solidFill>
            </a:endParaRPr>
          </a:p>
          <a:p>
            <a:pPr marL="0" lvl="0" indent="0" algn="l" rtl="0">
              <a:spcBef>
                <a:spcPts val="12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it">
                <a:latin typeface="Lobster"/>
                <a:ea typeface="Lobster"/>
                <a:cs typeface="Lobster"/>
                <a:sym typeface="Lobster"/>
              </a:rPr>
              <a:t>Different periods, same values</a:t>
            </a:r>
            <a:endParaRPr>
              <a:latin typeface="Lobster"/>
              <a:ea typeface="Lobster"/>
              <a:cs typeface="Lobster"/>
              <a:sym typeface="Lobster"/>
            </a:endParaRPr>
          </a:p>
        </p:txBody>
      </p:sp>
      <p:sp>
        <p:nvSpPr>
          <p:cNvPr id="103" name="Google Shape;103;p19"/>
          <p:cNvSpPr txBox="1">
            <a:spLocks noGrp="1"/>
          </p:cNvSpPr>
          <p:nvPr>
            <p:ph type="body" idx="1"/>
          </p:nvPr>
        </p:nvSpPr>
        <p:spPr>
          <a:xfrm>
            <a:off x="311700" y="3062400"/>
            <a:ext cx="8520600" cy="1997100"/>
          </a:xfrm>
          <a:prstGeom prst="rect">
            <a:avLst/>
          </a:prstGeom>
        </p:spPr>
        <p:txBody>
          <a:bodyPr spcFirstLastPara="1" wrap="square" lIns="91425" tIns="91425" rIns="91425" bIns="91425" anchor="t" anchorCtr="0">
            <a:normAutofit/>
          </a:bodyPr>
          <a:lstStyle/>
          <a:p>
            <a:pPr marL="0" marR="0" lvl="0" indent="0" algn="just" rtl="0">
              <a:lnSpc>
                <a:spcPct val="115000"/>
              </a:lnSpc>
              <a:spcBef>
                <a:spcPts val="0"/>
              </a:spcBef>
              <a:spcAft>
                <a:spcPts val="1200"/>
              </a:spcAft>
              <a:buNone/>
            </a:pPr>
            <a:r>
              <a:rPr lang="it" dirty="0"/>
              <a:t>Even if the production of these two works is linked to two different historical moments far in time, the values that a hero should have are still the same, and they both have a purpose: showing that everyone can be a hero, if he/she follows the principles that make a hero like that. </a:t>
            </a:r>
            <a:endParaRPr dirty="0"/>
          </a:p>
        </p:txBody>
      </p:sp>
      <p:sp>
        <p:nvSpPr>
          <p:cNvPr id="104" name="Google Shape;104;p19"/>
          <p:cNvSpPr/>
          <p:nvPr/>
        </p:nvSpPr>
        <p:spPr>
          <a:xfrm>
            <a:off x="597850" y="1017725"/>
            <a:ext cx="7782900" cy="860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 name="Google Shape;105;p19"/>
          <p:cNvCxnSpPr/>
          <p:nvPr/>
        </p:nvCxnSpPr>
        <p:spPr>
          <a:xfrm>
            <a:off x="2230300" y="1557888"/>
            <a:ext cx="0" cy="473700"/>
          </a:xfrm>
          <a:prstGeom prst="straightConnector1">
            <a:avLst/>
          </a:prstGeom>
          <a:noFill/>
          <a:ln w="9525" cap="flat" cmpd="sng">
            <a:solidFill>
              <a:schemeClr val="dk2"/>
            </a:solidFill>
            <a:prstDash val="solid"/>
            <a:round/>
            <a:headEnd type="none" w="med" len="med"/>
            <a:tailEnd type="triangle" w="med" len="med"/>
          </a:ln>
        </p:spPr>
      </p:cxnSp>
      <p:pic>
        <p:nvPicPr>
          <p:cNvPr id="106" name="Google Shape;106;p19"/>
          <p:cNvPicPr preferRelativeResize="0"/>
          <p:nvPr/>
        </p:nvPicPr>
        <p:blipFill>
          <a:blip r:embed="rId4">
            <a:alphaModFix/>
          </a:blip>
          <a:stretch>
            <a:fillRect/>
          </a:stretch>
        </p:blipFill>
        <p:spPr>
          <a:xfrm>
            <a:off x="766525" y="1269650"/>
            <a:ext cx="2927550" cy="356551"/>
          </a:xfrm>
          <a:prstGeom prst="rect">
            <a:avLst/>
          </a:prstGeom>
          <a:noFill/>
          <a:ln>
            <a:noFill/>
          </a:ln>
        </p:spPr>
      </p:pic>
      <p:sp>
        <p:nvSpPr>
          <p:cNvPr id="107" name="Google Shape;107;p19"/>
          <p:cNvSpPr txBox="1"/>
          <p:nvPr/>
        </p:nvSpPr>
        <p:spPr>
          <a:xfrm>
            <a:off x="766675" y="1140125"/>
            <a:ext cx="77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dirty="0"/>
              <a:t>8th century</a:t>
            </a:r>
            <a:endParaRPr dirty="0"/>
          </a:p>
        </p:txBody>
      </p:sp>
      <p:sp>
        <p:nvSpPr>
          <p:cNvPr id="108" name="Google Shape;108;p19"/>
          <p:cNvSpPr txBox="1"/>
          <p:nvPr/>
        </p:nvSpPr>
        <p:spPr>
          <a:xfrm>
            <a:off x="2915875" y="1140125"/>
            <a:ext cx="77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11th century</a:t>
            </a:r>
            <a:endParaRPr/>
          </a:p>
        </p:txBody>
      </p:sp>
      <p:sp>
        <p:nvSpPr>
          <p:cNvPr id="109" name="Google Shape;109;p19"/>
          <p:cNvSpPr txBox="1"/>
          <p:nvPr/>
        </p:nvSpPr>
        <p:spPr>
          <a:xfrm>
            <a:off x="1308425" y="2098000"/>
            <a:ext cx="1827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000">
                <a:highlight>
                  <a:srgbClr val="F1C232"/>
                </a:highlight>
              </a:rPr>
              <a:t>Beowulf</a:t>
            </a:r>
            <a:endParaRPr sz="2000">
              <a:highlight>
                <a:srgbClr val="F1C232"/>
              </a:highlight>
            </a:endParaRPr>
          </a:p>
        </p:txBody>
      </p:sp>
      <p:pic>
        <p:nvPicPr>
          <p:cNvPr id="110" name="Google Shape;110;p19"/>
          <p:cNvPicPr preferRelativeResize="0"/>
          <p:nvPr/>
        </p:nvPicPr>
        <p:blipFill>
          <a:blip r:embed="rId5">
            <a:alphaModFix/>
          </a:blip>
          <a:stretch>
            <a:fillRect/>
          </a:stretch>
        </p:blipFill>
        <p:spPr>
          <a:xfrm>
            <a:off x="5876700" y="1269650"/>
            <a:ext cx="1607325" cy="356550"/>
          </a:xfrm>
          <a:prstGeom prst="rect">
            <a:avLst/>
          </a:prstGeom>
          <a:noFill/>
          <a:ln>
            <a:noFill/>
          </a:ln>
        </p:spPr>
      </p:pic>
      <p:cxnSp>
        <p:nvCxnSpPr>
          <p:cNvPr id="111" name="Google Shape;111;p19"/>
          <p:cNvCxnSpPr/>
          <p:nvPr/>
        </p:nvCxnSpPr>
        <p:spPr>
          <a:xfrm>
            <a:off x="6790338" y="1626188"/>
            <a:ext cx="0" cy="473700"/>
          </a:xfrm>
          <a:prstGeom prst="straightConnector1">
            <a:avLst/>
          </a:prstGeom>
          <a:noFill/>
          <a:ln w="9525" cap="flat" cmpd="sng">
            <a:solidFill>
              <a:schemeClr val="dk2"/>
            </a:solidFill>
            <a:prstDash val="solid"/>
            <a:round/>
            <a:headEnd type="none" w="med" len="med"/>
            <a:tailEnd type="triangle" w="med" len="med"/>
          </a:ln>
        </p:spPr>
      </p:cxnSp>
      <p:sp>
        <p:nvSpPr>
          <p:cNvPr id="112" name="Google Shape;112;p19"/>
          <p:cNvSpPr txBox="1"/>
          <p:nvPr/>
        </p:nvSpPr>
        <p:spPr>
          <a:xfrm>
            <a:off x="6790338" y="1140125"/>
            <a:ext cx="77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21st century</a:t>
            </a:r>
            <a:endParaRPr/>
          </a:p>
        </p:txBody>
      </p:sp>
      <p:sp>
        <p:nvSpPr>
          <p:cNvPr id="113" name="Google Shape;113;p19"/>
          <p:cNvSpPr txBox="1"/>
          <p:nvPr/>
        </p:nvSpPr>
        <p:spPr>
          <a:xfrm>
            <a:off x="5876688" y="2098000"/>
            <a:ext cx="18273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it" sz="2000">
                <a:highlight>
                  <a:srgbClr val="93C47D"/>
                </a:highlight>
              </a:rPr>
              <a:t>Harry Potter</a:t>
            </a:r>
            <a:endParaRPr sz="2000">
              <a:highlight>
                <a:srgbClr val="93C47D"/>
              </a:highlight>
            </a:endParaRPr>
          </a:p>
          <a:p>
            <a:pPr marL="0" marR="0" lvl="0" indent="0" algn="ctr" rtl="0">
              <a:lnSpc>
                <a:spcPct val="100000"/>
              </a:lnSpc>
              <a:spcBef>
                <a:spcPts val="0"/>
              </a:spcBef>
              <a:spcAft>
                <a:spcPts val="0"/>
              </a:spcAft>
              <a:buNone/>
            </a:pPr>
            <a:r>
              <a:rPr lang="it" sz="2000">
                <a:highlight>
                  <a:srgbClr val="93C47D"/>
                </a:highlight>
              </a:rPr>
              <a:t>(1997-2005)</a:t>
            </a:r>
            <a:endParaRPr sz="2000">
              <a:highlight>
                <a:srgbClr val="93C47D"/>
              </a:highlight>
            </a:endParaRPr>
          </a:p>
        </p:txBody>
      </p:sp>
      <p:sp>
        <p:nvSpPr>
          <p:cNvPr id="114" name="Google Shape;114;p19"/>
          <p:cNvSpPr txBox="1"/>
          <p:nvPr/>
        </p:nvSpPr>
        <p:spPr>
          <a:xfrm>
            <a:off x="5858718" y="1162610"/>
            <a:ext cx="998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dirty="0"/>
              <a:t>20th century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197725" y="1624275"/>
            <a:ext cx="8520600" cy="1228800"/>
          </a:xfrm>
          <a:prstGeom prst="rect">
            <a:avLst/>
          </a:prstGeom>
        </p:spPr>
        <p:txBody>
          <a:bodyPr spcFirstLastPara="1" wrap="square" lIns="91425" tIns="91425" rIns="91425" bIns="91425" anchor="ctr" anchorCtr="0">
            <a:normAutofit fontScale="90000"/>
          </a:bodyPr>
          <a:lstStyle/>
          <a:p>
            <a:pPr marL="0" marR="0" lvl="0" indent="0" algn="ctr" rtl="0">
              <a:lnSpc>
                <a:spcPct val="100000"/>
              </a:lnSpc>
              <a:spcBef>
                <a:spcPts val="0"/>
              </a:spcBef>
              <a:spcAft>
                <a:spcPts val="0"/>
              </a:spcAft>
              <a:buNone/>
            </a:pPr>
            <a:r>
              <a:rPr lang="it" sz="5300" dirty="0">
                <a:latin typeface="Lobster"/>
                <a:ea typeface="Lobster"/>
                <a:cs typeface="Lobster"/>
                <a:sym typeface="Lobster"/>
              </a:rPr>
              <a:t>THE END</a:t>
            </a:r>
            <a:endParaRPr sz="5300" dirty="0">
              <a:latin typeface="Lobster"/>
              <a:ea typeface="Lobster"/>
              <a:cs typeface="Lobster"/>
              <a:sym typeface="Lobster"/>
            </a:endParaRPr>
          </a:p>
          <a:p>
            <a:pPr marL="0" marR="0" lvl="0" indent="0" algn="ctr" rtl="0">
              <a:lnSpc>
                <a:spcPct val="100000"/>
              </a:lnSpc>
              <a:spcBef>
                <a:spcPts val="0"/>
              </a:spcBef>
              <a:spcAft>
                <a:spcPts val="0"/>
              </a:spcAft>
              <a:buNone/>
            </a:pPr>
            <a:r>
              <a:rPr lang="it" sz="2300" dirty="0">
                <a:latin typeface="Lobster"/>
                <a:ea typeface="Lobster"/>
                <a:cs typeface="Lobster"/>
                <a:sym typeface="Lobster"/>
              </a:rPr>
              <a:t>Thanks for your watching </a:t>
            </a:r>
            <a:r>
              <a:rPr lang="it" sz="5300" dirty="0">
                <a:latin typeface="Lobster"/>
                <a:ea typeface="Lobster"/>
                <a:cs typeface="Lobster"/>
                <a:sym typeface="Lobster"/>
              </a:rPr>
              <a:t> </a:t>
            </a:r>
            <a:endParaRPr sz="5300" dirty="0">
              <a:latin typeface="Lobster"/>
              <a:ea typeface="Lobster"/>
              <a:cs typeface="Lobster"/>
              <a:sym typeface="Lobster"/>
            </a:endParaRPr>
          </a:p>
        </p:txBody>
      </p:sp>
      <p:pic>
        <p:nvPicPr>
          <p:cNvPr id="120" name="Google Shape;120;p20"/>
          <p:cNvPicPr preferRelativeResize="0"/>
          <p:nvPr/>
        </p:nvPicPr>
        <p:blipFill>
          <a:blip r:embed="rId4">
            <a:alphaModFix/>
          </a:blip>
          <a:stretch>
            <a:fillRect/>
          </a:stretch>
        </p:blipFill>
        <p:spPr>
          <a:xfrm rot="1181003">
            <a:off x="6453629" y="2788900"/>
            <a:ext cx="1608225" cy="1837976"/>
          </a:xfrm>
          <a:prstGeom prst="rect">
            <a:avLst/>
          </a:prstGeom>
          <a:noFill/>
          <a:ln>
            <a:noFill/>
          </a:ln>
        </p:spPr>
      </p:pic>
      <p:pic>
        <p:nvPicPr>
          <p:cNvPr id="121" name="Google Shape;121;p20"/>
          <p:cNvPicPr preferRelativeResize="0"/>
          <p:nvPr/>
        </p:nvPicPr>
        <p:blipFill>
          <a:blip r:embed="rId5">
            <a:alphaModFix/>
          </a:blip>
          <a:stretch>
            <a:fillRect/>
          </a:stretch>
        </p:blipFill>
        <p:spPr>
          <a:xfrm rot="-333862">
            <a:off x="521597" y="601612"/>
            <a:ext cx="1766953" cy="1476050"/>
          </a:xfrm>
          <a:prstGeom prst="rect">
            <a:avLst/>
          </a:prstGeom>
          <a:noFill/>
          <a:ln>
            <a:noFill/>
          </a:ln>
        </p:spPr>
      </p:pic>
      <p:pic>
        <p:nvPicPr>
          <p:cNvPr id="122" name="Google Shape;122;p20"/>
          <p:cNvPicPr preferRelativeResize="0"/>
          <p:nvPr/>
        </p:nvPicPr>
        <p:blipFill>
          <a:blip r:embed="rId6">
            <a:alphaModFix/>
          </a:blip>
          <a:stretch>
            <a:fillRect/>
          </a:stretch>
        </p:blipFill>
        <p:spPr>
          <a:xfrm rot="-569830">
            <a:off x="6063737" y="562175"/>
            <a:ext cx="1561600" cy="1176075"/>
          </a:xfrm>
          <a:prstGeom prst="rect">
            <a:avLst/>
          </a:prstGeom>
          <a:noFill/>
          <a:ln>
            <a:noFill/>
          </a:ln>
        </p:spPr>
      </p:pic>
      <p:pic>
        <p:nvPicPr>
          <p:cNvPr id="123" name="Google Shape;123;p20"/>
          <p:cNvPicPr preferRelativeResize="0"/>
          <p:nvPr/>
        </p:nvPicPr>
        <p:blipFill>
          <a:blip r:embed="rId7">
            <a:alphaModFix/>
          </a:blip>
          <a:stretch>
            <a:fillRect/>
          </a:stretch>
        </p:blipFill>
        <p:spPr>
          <a:xfrm>
            <a:off x="1401352" y="2976450"/>
            <a:ext cx="1595474" cy="17251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Presentazione su schermo (16:9)</PresentationFormat>
  <Paragraphs>31</Paragraphs>
  <Slides>8</Slides>
  <Notes>8</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vt:i4>
      </vt:variant>
    </vt:vector>
  </HeadingPairs>
  <TitlesOfParts>
    <vt:vector size="11" baseType="lpstr">
      <vt:lpstr>Arial</vt:lpstr>
      <vt:lpstr>Lobster</vt:lpstr>
      <vt:lpstr>Simple Light</vt:lpstr>
      <vt:lpstr> </vt:lpstr>
      <vt:lpstr>Two heroes </vt:lpstr>
      <vt:lpstr>Bravery </vt:lpstr>
      <vt:lpstr>Sacrifice </vt:lpstr>
      <vt:lpstr>Loyalty </vt:lpstr>
      <vt:lpstr>Leadership </vt:lpstr>
      <vt:lpstr>Different periods, same values</vt:lpstr>
      <vt:lpstr>THE END Thanks for your watching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Matteo</cp:lastModifiedBy>
  <cp:revision>30</cp:revision>
  <dcterms:modified xsi:type="dcterms:W3CDTF">2023-03-05T16:18:40Z</dcterms:modified>
</cp:coreProperties>
</file>