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Caveat" charset="0"/>
      <p:regular r:id="rId16"/>
      <p:bold r:id="rId17"/>
    </p:embeddedFont>
    <p:embeddedFont>
      <p:font typeface="Trebuchet MS"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36" y="-7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803d73550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803d73550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803d73550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803d73550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ab8b0e9c2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ab8b0e9c2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010985ab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010985ab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a62432237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a62432237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a62432237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a6243223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a62432237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a62432237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a62432237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a62432237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a62432237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a62432237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ab8b0e9c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ab8b0e9c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ab8b0e9c2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ab8b0e9c2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ab8b0e9c21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ab8b0e9c2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186825"/>
            <a:ext cx="8520600" cy="1268400"/>
          </a:xfrm>
          <a:prstGeom prst="rect">
            <a:avLst/>
          </a:prstGeom>
          <a:solidFill>
            <a:srgbClr val="FFD966"/>
          </a:solidFill>
          <a:ln w="9525" cap="flat" cmpd="sng">
            <a:solidFill>
              <a:schemeClr val="dk1"/>
            </a:solidFill>
            <a:prstDash val="solid"/>
            <a:round/>
            <a:headEnd type="none" w="sm" len="sm"/>
            <a:tailEnd type="none" w="sm" len="sm"/>
          </a:ln>
        </p:spPr>
        <p:txBody>
          <a:bodyPr spcFirstLastPara="1" wrap="square" lIns="91425" tIns="91425" rIns="91425" bIns="91425" anchor="b" anchorCtr="0">
            <a:normAutofit/>
          </a:bodyPr>
          <a:lstStyle/>
          <a:p>
            <a:pPr marL="457200" lvl="0" indent="457200" algn="just" rtl="0">
              <a:spcBef>
                <a:spcPts val="0"/>
              </a:spcBef>
              <a:spcAft>
                <a:spcPts val="0"/>
              </a:spcAft>
              <a:buNone/>
            </a:pPr>
            <a:r>
              <a:rPr lang="it" sz="5500">
                <a:solidFill>
                  <a:schemeClr val="lt1"/>
                </a:solidFill>
                <a:latin typeface="Caveat"/>
                <a:ea typeface="Caveat"/>
                <a:cs typeface="Caveat"/>
                <a:sym typeface="Caveat"/>
              </a:rPr>
              <a:t>Genetically modified crops</a:t>
            </a:r>
            <a:r>
              <a:rPr lang="it" sz="5500">
                <a:solidFill>
                  <a:schemeClr val="lt1"/>
                </a:solidFill>
              </a:rPr>
              <a:t> </a:t>
            </a:r>
            <a:endParaRPr sz="5500">
              <a:solidFill>
                <a:schemeClr val="lt1"/>
              </a:solidFill>
            </a:endParaRPr>
          </a:p>
        </p:txBody>
      </p:sp>
      <p:sp>
        <p:nvSpPr>
          <p:cNvPr id="55" name="Google Shape;55;p13"/>
          <p:cNvSpPr txBox="1">
            <a:spLocks noGrp="1"/>
          </p:cNvSpPr>
          <p:nvPr>
            <p:ph type="subTitle" idx="1"/>
          </p:nvPr>
        </p:nvSpPr>
        <p:spPr>
          <a:xfrm>
            <a:off x="311700" y="2834125"/>
            <a:ext cx="8520600" cy="792600"/>
          </a:xfrm>
          <a:prstGeom prst="rect">
            <a:avLst/>
          </a:prstGeom>
          <a:solidFill>
            <a:srgbClr val="FFE599"/>
          </a:solidFill>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it"/>
              <a:t>Presentation by </a:t>
            </a:r>
            <a:endParaRPr/>
          </a:p>
          <a:p>
            <a:pPr marL="0" lvl="0" indent="0" algn="ctr" rtl="0">
              <a:spcBef>
                <a:spcPts val="0"/>
              </a:spcBef>
              <a:spcAft>
                <a:spcPts val="0"/>
              </a:spcAft>
              <a:buNone/>
            </a:pPr>
            <a:r>
              <a:rPr lang="it"/>
              <a:t>Colnaghi Maria, Grossi Katia, Lanfredi Cecilia and Tonghini Sara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latin typeface="Caveat"/>
                <a:ea typeface="Caveat"/>
                <a:cs typeface="Caveat"/>
                <a:sym typeface="Caveat"/>
              </a:rPr>
              <a:t>GMOs DISADVANTAGES</a:t>
            </a:r>
            <a:endParaRPr b="1">
              <a:latin typeface="Caveat"/>
              <a:ea typeface="Caveat"/>
              <a:cs typeface="Caveat"/>
              <a:sym typeface="Caveat"/>
            </a:endParaRPr>
          </a:p>
        </p:txBody>
      </p:sp>
      <p:sp>
        <p:nvSpPr>
          <p:cNvPr id="127" name="Google Shape;127;p22"/>
          <p:cNvSpPr txBox="1">
            <a:spLocks noGrp="1"/>
          </p:cNvSpPr>
          <p:nvPr>
            <p:ph type="body" idx="1"/>
          </p:nvPr>
        </p:nvSpPr>
        <p:spPr>
          <a:xfrm>
            <a:off x="311700" y="899388"/>
            <a:ext cx="4516500" cy="4025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it" sz="1300" u="sng"/>
              <a:t>Disadvantages for health</a:t>
            </a:r>
            <a:r>
              <a:rPr lang="it" sz="1300"/>
              <a:t>: </a:t>
            </a:r>
            <a:endParaRPr sz="1300"/>
          </a:p>
          <a:p>
            <a:pPr marL="457200" lvl="0" indent="-311150" algn="just" rtl="0">
              <a:spcBef>
                <a:spcPts val="1200"/>
              </a:spcBef>
              <a:spcAft>
                <a:spcPts val="0"/>
              </a:spcAft>
              <a:buSzPts val="1300"/>
              <a:buAutoNum type="arabicPeriod"/>
            </a:pPr>
            <a:r>
              <a:rPr lang="it" sz="1300"/>
              <a:t>potential impact on human health, the environment and loss of biodiversity, flora and fauna.</a:t>
            </a:r>
            <a:endParaRPr sz="1300"/>
          </a:p>
          <a:p>
            <a:pPr marL="457200" lvl="0" indent="-311150" algn="just" rtl="0">
              <a:spcBef>
                <a:spcPts val="0"/>
              </a:spcBef>
              <a:spcAft>
                <a:spcPts val="0"/>
              </a:spcAft>
              <a:buSzPts val="1300"/>
              <a:buAutoNum type="arabicPeriod"/>
            </a:pPr>
            <a:r>
              <a:rPr lang="it" sz="1300"/>
              <a:t>access and moral properties:</a:t>
            </a:r>
            <a:endParaRPr sz="1300"/>
          </a:p>
          <a:p>
            <a:pPr marL="457200" lvl="0" indent="-311150" algn="just" rtl="0">
              <a:spcBef>
                <a:spcPts val="0"/>
              </a:spcBef>
              <a:spcAft>
                <a:spcPts val="0"/>
              </a:spcAft>
              <a:buSzPts val="1300"/>
              <a:buAutoNum type="arabicPeriod"/>
            </a:pPr>
            <a:r>
              <a:rPr lang="it" sz="1300"/>
              <a:t>economic domination of world food production by a few companies;</a:t>
            </a:r>
            <a:endParaRPr sz="1300"/>
          </a:p>
          <a:p>
            <a:pPr marL="457200" lvl="0" indent="-311150" algn="just" rtl="0">
              <a:spcBef>
                <a:spcPts val="0"/>
              </a:spcBef>
              <a:spcAft>
                <a:spcPts val="0"/>
              </a:spcAft>
              <a:buSzPts val="1300"/>
              <a:buAutoNum type="arabicPeriod"/>
            </a:pPr>
            <a:r>
              <a:rPr lang="it" sz="1300"/>
              <a:t> dependence in industrialised nations on the developed countryside increasing; </a:t>
            </a:r>
            <a:endParaRPr sz="1300"/>
          </a:p>
          <a:p>
            <a:pPr marL="457200" lvl="0" indent="-311150" algn="just" rtl="0">
              <a:spcBef>
                <a:spcPts val="0"/>
              </a:spcBef>
              <a:spcAft>
                <a:spcPts val="0"/>
              </a:spcAft>
              <a:buSzPts val="1300"/>
              <a:buAutoNum type="arabicPeriod"/>
            </a:pPr>
            <a:r>
              <a:rPr lang="it" sz="1300"/>
              <a:t>biopiracy: foreign exploitation of natural resources.</a:t>
            </a:r>
            <a:endParaRPr sz="1300"/>
          </a:p>
          <a:p>
            <a:pPr marL="0" lvl="0" indent="0" algn="just" rtl="0">
              <a:spcBef>
                <a:spcPts val="1200"/>
              </a:spcBef>
              <a:spcAft>
                <a:spcPts val="0"/>
              </a:spcAft>
              <a:buClr>
                <a:schemeClr val="dk1"/>
              </a:buClr>
              <a:buSzPts val="1100"/>
              <a:buFont typeface="Arial"/>
              <a:buNone/>
            </a:pPr>
            <a:r>
              <a:rPr lang="it" sz="1300" u="sng"/>
              <a:t>Ethics</a:t>
            </a:r>
            <a:r>
              <a:rPr lang="it" sz="1300"/>
              <a:t>: </a:t>
            </a:r>
            <a:endParaRPr sz="1300"/>
          </a:p>
          <a:p>
            <a:pPr marL="457200" lvl="0" indent="-311150" algn="just" rtl="0">
              <a:spcBef>
                <a:spcPts val="1200"/>
              </a:spcBef>
              <a:spcAft>
                <a:spcPts val="0"/>
              </a:spcAft>
              <a:buSzPts val="1300"/>
              <a:buAutoNum type="arabicPeriod"/>
            </a:pPr>
            <a:r>
              <a:rPr lang="it" sz="1300"/>
              <a:t>violation of natural organisms values; </a:t>
            </a:r>
            <a:endParaRPr sz="1300"/>
          </a:p>
          <a:p>
            <a:pPr marL="457200" lvl="0" indent="-311150" algn="just" rtl="0">
              <a:spcBef>
                <a:spcPts val="0"/>
              </a:spcBef>
              <a:spcAft>
                <a:spcPts val="0"/>
              </a:spcAft>
              <a:buSzPts val="1300"/>
              <a:buAutoNum type="arabicPeriod"/>
            </a:pPr>
            <a:r>
              <a:rPr lang="it" sz="1300"/>
              <a:t>objection to the implantation of animal genes into plants. </a:t>
            </a:r>
            <a:endParaRPr sz="1300"/>
          </a:p>
          <a:p>
            <a:pPr marL="457200" lvl="0" indent="-311150" algn="just" rtl="0">
              <a:spcBef>
                <a:spcPts val="0"/>
              </a:spcBef>
              <a:spcAft>
                <a:spcPts val="0"/>
              </a:spcAft>
              <a:buSzPts val="1300"/>
              <a:buAutoNum type="arabicPeriod"/>
            </a:pPr>
            <a:r>
              <a:rPr lang="it" sz="1300"/>
              <a:t>stress for animals.</a:t>
            </a:r>
            <a:endParaRPr sz="1300"/>
          </a:p>
          <a:p>
            <a:pPr marL="0" lvl="0" indent="0" algn="l" rtl="0">
              <a:spcBef>
                <a:spcPts val="1200"/>
              </a:spcBef>
              <a:spcAft>
                <a:spcPts val="1200"/>
              </a:spcAft>
              <a:buNone/>
            </a:pPr>
            <a:endParaRPr/>
          </a:p>
        </p:txBody>
      </p:sp>
      <p:sp>
        <p:nvSpPr>
          <p:cNvPr id="128" name="Google Shape;128;p22"/>
          <p:cNvSpPr txBox="1"/>
          <p:nvPr/>
        </p:nvSpPr>
        <p:spPr>
          <a:xfrm>
            <a:off x="5401400" y="1017725"/>
            <a:ext cx="3166200" cy="2472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it" sz="1300" u="sng">
                <a:solidFill>
                  <a:schemeClr val="dk2"/>
                </a:solidFill>
              </a:rPr>
              <a:t>Labelling</a:t>
            </a:r>
            <a:r>
              <a:rPr lang="it" sz="1300">
                <a:solidFill>
                  <a:schemeClr val="dk2"/>
                </a:solidFill>
              </a:rPr>
              <a:t>: </a:t>
            </a:r>
            <a:endParaRPr sz="1300">
              <a:solidFill>
                <a:schemeClr val="dk2"/>
              </a:solidFill>
            </a:endParaRPr>
          </a:p>
          <a:p>
            <a:pPr marL="457200" lvl="0" indent="-311150" algn="l" rtl="0">
              <a:lnSpc>
                <a:spcPct val="115000"/>
              </a:lnSpc>
              <a:spcBef>
                <a:spcPts val="1200"/>
              </a:spcBef>
              <a:spcAft>
                <a:spcPts val="0"/>
              </a:spcAft>
              <a:buClr>
                <a:schemeClr val="dk2"/>
              </a:buClr>
              <a:buSzPts val="1300"/>
              <a:buAutoNum type="arabicPeriod"/>
            </a:pPr>
            <a:r>
              <a:rPr lang="it" sz="1300">
                <a:solidFill>
                  <a:schemeClr val="dk2"/>
                </a:solidFill>
              </a:rPr>
              <a:t>not compulsory in some countries; </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it" sz="1300">
                <a:solidFill>
                  <a:schemeClr val="dk2"/>
                </a:solidFill>
              </a:rPr>
              <a:t>combining GMO wheat with non-GMO wheat makes labelling unclear.</a:t>
            </a:r>
            <a:endParaRPr sz="1300">
              <a:solidFill>
                <a:schemeClr val="dk2"/>
              </a:solidFill>
            </a:endParaRPr>
          </a:p>
          <a:p>
            <a:pPr marL="0" lvl="0" indent="0" algn="l" rtl="0">
              <a:lnSpc>
                <a:spcPct val="115000"/>
              </a:lnSpc>
              <a:spcBef>
                <a:spcPts val="1200"/>
              </a:spcBef>
              <a:spcAft>
                <a:spcPts val="0"/>
              </a:spcAft>
              <a:buClr>
                <a:schemeClr val="dk1"/>
              </a:buClr>
              <a:buSzPts val="1100"/>
              <a:buFont typeface="Arial"/>
              <a:buNone/>
            </a:pPr>
            <a:r>
              <a:rPr lang="it" sz="1300" u="sng">
                <a:solidFill>
                  <a:schemeClr val="dk2"/>
                </a:solidFill>
              </a:rPr>
              <a:t>Society</a:t>
            </a:r>
            <a:r>
              <a:rPr lang="it" sz="1300">
                <a:solidFill>
                  <a:schemeClr val="dk2"/>
                </a:solidFill>
              </a:rPr>
              <a:t>: new acquirements could favour rich countries’ interests.</a:t>
            </a:r>
            <a:endParaRPr sz="1300">
              <a:solidFill>
                <a:schemeClr val="dk2"/>
              </a:solidFill>
            </a:endParaRPr>
          </a:p>
          <a:p>
            <a:pPr marL="0" lvl="0" indent="0" algn="l" rtl="0">
              <a:spcBef>
                <a:spcPts val="1200"/>
              </a:spcBef>
              <a:spcAft>
                <a:spcPts val="0"/>
              </a:spcAft>
              <a:buNone/>
            </a:pPr>
            <a:endParaRPr/>
          </a:p>
        </p:txBody>
      </p:sp>
      <p:pic>
        <p:nvPicPr>
          <p:cNvPr id="129" name="Google Shape;129;p22"/>
          <p:cNvPicPr preferRelativeResize="0"/>
          <p:nvPr/>
        </p:nvPicPr>
        <p:blipFill>
          <a:blip r:embed="rId3">
            <a:alphaModFix/>
          </a:blip>
          <a:stretch>
            <a:fillRect/>
          </a:stretch>
        </p:blipFill>
        <p:spPr>
          <a:xfrm>
            <a:off x="6199325" y="3237950"/>
            <a:ext cx="1570341" cy="1686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latin typeface="Caveat"/>
                <a:ea typeface="Caveat"/>
                <a:cs typeface="Caveat"/>
                <a:sym typeface="Caveat"/>
              </a:rPr>
              <a:t>DIFFERENCES BETWEEN GMOs AND NATURAL FOOD</a:t>
            </a:r>
            <a:endParaRPr b="1">
              <a:latin typeface="Caveat"/>
              <a:ea typeface="Caveat"/>
              <a:cs typeface="Caveat"/>
              <a:sym typeface="Caveat"/>
            </a:endParaRPr>
          </a:p>
        </p:txBody>
      </p:sp>
      <p:sp>
        <p:nvSpPr>
          <p:cNvPr id="135" name="Google Shape;135;p23"/>
          <p:cNvSpPr txBox="1">
            <a:spLocks noGrp="1"/>
          </p:cNvSpPr>
          <p:nvPr>
            <p:ph type="body" idx="1"/>
          </p:nvPr>
        </p:nvSpPr>
        <p:spPr>
          <a:xfrm>
            <a:off x="311700" y="1151375"/>
            <a:ext cx="5190000" cy="3823200"/>
          </a:xfrm>
          <a:prstGeom prst="rect">
            <a:avLst/>
          </a:prstGeom>
        </p:spPr>
        <p:txBody>
          <a:bodyPr spcFirstLastPara="1" wrap="square" lIns="91425" tIns="91425" rIns="91425" bIns="91425" anchor="t" anchorCtr="0">
            <a:normAutofit fontScale="92500" lnSpcReduction="20000"/>
          </a:bodyPr>
          <a:lstStyle/>
          <a:p>
            <a:pPr marL="457200" marR="0" lvl="0" indent="-334327" algn="just" rtl="0">
              <a:lnSpc>
                <a:spcPct val="115000"/>
              </a:lnSpc>
              <a:spcBef>
                <a:spcPts val="0"/>
              </a:spcBef>
              <a:spcAft>
                <a:spcPts val="0"/>
              </a:spcAft>
              <a:buSzPct val="100000"/>
              <a:buAutoNum type="arabicPeriod"/>
            </a:pPr>
            <a:r>
              <a:rPr lang="it"/>
              <a:t>A first difference is represented in the product label: in fact, on the label of a product that isn’t genetically modified, we can find the sign “GMO free” in a green circle with some leaves on it.</a:t>
            </a:r>
            <a:endParaRPr/>
          </a:p>
          <a:p>
            <a:pPr marL="457200" marR="0" lvl="0" indent="-334327" algn="just" rtl="0">
              <a:lnSpc>
                <a:spcPct val="115000"/>
              </a:lnSpc>
              <a:spcBef>
                <a:spcPts val="0"/>
              </a:spcBef>
              <a:spcAft>
                <a:spcPts val="0"/>
              </a:spcAft>
              <a:buSzPct val="100000"/>
              <a:buAutoNum type="arabicPeriod"/>
            </a:pPr>
            <a:r>
              <a:rPr lang="it"/>
              <a:t>Looking at the photo we can notice that there are also some physical differences between a GMO product and a natural one.  </a:t>
            </a:r>
            <a:endParaRPr/>
          </a:p>
          <a:p>
            <a:pPr marL="457200" lvl="0" indent="-334327" algn="just" rtl="0">
              <a:spcBef>
                <a:spcPts val="0"/>
              </a:spcBef>
              <a:spcAft>
                <a:spcPts val="0"/>
              </a:spcAft>
              <a:buSzPct val="100000"/>
              <a:buAutoNum type="arabicPeriod"/>
            </a:pPr>
            <a:r>
              <a:rPr lang="it"/>
              <a:t>Another difference might be their taste: sometimes the taste of a GMO product is better than the taste of a natural product. </a:t>
            </a:r>
            <a:endParaRPr/>
          </a:p>
          <a:p>
            <a:pPr marL="457200" marR="0" lvl="0" indent="-334327" algn="just" rtl="0">
              <a:lnSpc>
                <a:spcPct val="115000"/>
              </a:lnSpc>
              <a:spcBef>
                <a:spcPts val="0"/>
              </a:spcBef>
              <a:spcAft>
                <a:spcPts val="0"/>
              </a:spcAft>
              <a:buSzPct val="100000"/>
              <a:buAutoNum type="arabicPeriod"/>
            </a:pPr>
            <a:r>
              <a:rPr lang="it"/>
              <a:t>In some scientists’ opinion, there are also some differences between GMO products  and natural ones. </a:t>
            </a:r>
            <a:endParaRPr/>
          </a:p>
        </p:txBody>
      </p:sp>
      <p:pic>
        <p:nvPicPr>
          <p:cNvPr id="136" name="Google Shape;136;p23"/>
          <p:cNvPicPr preferRelativeResize="0"/>
          <p:nvPr/>
        </p:nvPicPr>
        <p:blipFill>
          <a:blip r:embed="rId3">
            <a:alphaModFix/>
          </a:blip>
          <a:stretch>
            <a:fillRect/>
          </a:stretch>
        </p:blipFill>
        <p:spPr>
          <a:xfrm>
            <a:off x="5865737" y="1093925"/>
            <a:ext cx="2786000" cy="2086800"/>
          </a:xfrm>
          <a:prstGeom prst="rect">
            <a:avLst/>
          </a:prstGeom>
          <a:noFill/>
          <a:ln>
            <a:noFill/>
          </a:ln>
        </p:spPr>
      </p:pic>
      <p:pic>
        <p:nvPicPr>
          <p:cNvPr id="137" name="Google Shape;137;p23"/>
          <p:cNvPicPr preferRelativeResize="0"/>
          <p:nvPr/>
        </p:nvPicPr>
        <p:blipFill>
          <a:blip r:embed="rId4">
            <a:alphaModFix/>
          </a:blip>
          <a:stretch>
            <a:fillRect/>
          </a:stretch>
        </p:blipFill>
        <p:spPr>
          <a:xfrm>
            <a:off x="5865749" y="3314249"/>
            <a:ext cx="1562975" cy="1660450"/>
          </a:xfrm>
          <a:prstGeom prst="rect">
            <a:avLst/>
          </a:prstGeom>
          <a:noFill/>
          <a:ln>
            <a:noFill/>
          </a:ln>
        </p:spPr>
      </p:pic>
      <p:sp>
        <p:nvSpPr>
          <p:cNvPr id="138" name="Google Shape;138;p23"/>
          <p:cNvSpPr txBox="1"/>
          <p:nvPr/>
        </p:nvSpPr>
        <p:spPr>
          <a:xfrm>
            <a:off x="7428725" y="3521075"/>
            <a:ext cx="10296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t>An example of the label of a natural product.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marR="0" lvl="0" indent="0" algn="l" rtl="0">
              <a:lnSpc>
                <a:spcPct val="100000"/>
              </a:lnSpc>
              <a:spcBef>
                <a:spcPts val="0"/>
              </a:spcBef>
              <a:spcAft>
                <a:spcPts val="0"/>
              </a:spcAft>
              <a:buNone/>
            </a:pPr>
            <a:r>
              <a:rPr lang="it" b="1">
                <a:latin typeface="Caveat"/>
                <a:ea typeface="Caveat"/>
                <a:cs typeface="Caveat"/>
                <a:sym typeface="Caveat"/>
              </a:rPr>
              <a:t>OUR CRITICAL POINT OF VIEW </a:t>
            </a:r>
            <a:endParaRPr b="1">
              <a:latin typeface="Caveat"/>
              <a:ea typeface="Caveat"/>
              <a:cs typeface="Caveat"/>
              <a:sym typeface="Caveat"/>
            </a:endParaRPr>
          </a:p>
        </p:txBody>
      </p:sp>
      <p:sp>
        <p:nvSpPr>
          <p:cNvPr id="144" name="Google Shape;144;p24"/>
          <p:cNvSpPr txBox="1">
            <a:spLocks noGrp="1"/>
          </p:cNvSpPr>
          <p:nvPr>
            <p:ph type="body" idx="1"/>
          </p:nvPr>
        </p:nvSpPr>
        <p:spPr>
          <a:xfrm>
            <a:off x="311700" y="1152475"/>
            <a:ext cx="8520600" cy="2312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it"/>
              <a:t>We tried to answer to some questions about food that contains GMOs. </a:t>
            </a:r>
            <a:endParaRPr/>
          </a:p>
          <a:p>
            <a:pPr marL="457200" lvl="0" indent="-342900" algn="just" rtl="0">
              <a:spcBef>
                <a:spcPts val="1200"/>
              </a:spcBef>
              <a:spcAft>
                <a:spcPts val="0"/>
              </a:spcAft>
              <a:buSzPts val="1800"/>
              <a:buAutoNum type="arabicParenR"/>
            </a:pPr>
            <a:r>
              <a:rPr lang="it"/>
              <a:t>WILL GMO PRODUCTS STOP HUNGER IN THE WORLD?</a:t>
            </a:r>
            <a:endParaRPr/>
          </a:p>
          <a:p>
            <a:pPr marL="457200" lvl="0" indent="-342900" algn="just" rtl="0">
              <a:spcBef>
                <a:spcPts val="0"/>
              </a:spcBef>
              <a:spcAft>
                <a:spcPts val="0"/>
              </a:spcAft>
              <a:buSzPts val="1800"/>
              <a:buAutoNum type="arabicParenR"/>
            </a:pPr>
            <a:r>
              <a:rPr lang="it"/>
              <a:t>ARE GMO PRODUCTS A PROBLEM FOR BIODIVERSITY?</a:t>
            </a:r>
            <a:endParaRPr/>
          </a:p>
          <a:p>
            <a:pPr marL="457200" lvl="0" indent="-342900" algn="just" rtl="0">
              <a:spcBef>
                <a:spcPts val="0"/>
              </a:spcBef>
              <a:spcAft>
                <a:spcPts val="0"/>
              </a:spcAft>
              <a:buSzPts val="1800"/>
              <a:buAutoNum type="arabicParenR"/>
            </a:pPr>
            <a:r>
              <a:rPr lang="it"/>
              <a:t>DO GMOS CAUSE POLLUTION?</a:t>
            </a:r>
            <a:endParaRPr/>
          </a:p>
          <a:p>
            <a:pPr marL="457200" lvl="0" indent="-342900" algn="just" rtl="0">
              <a:spcBef>
                <a:spcPts val="0"/>
              </a:spcBef>
              <a:spcAft>
                <a:spcPts val="0"/>
              </a:spcAft>
              <a:buSzPts val="1800"/>
              <a:buAutoNum type="arabicParenR"/>
            </a:pPr>
            <a:r>
              <a:rPr lang="it"/>
              <a:t>ARE GMO PRODUCTS A RISK FOR PEOPLE?</a:t>
            </a:r>
            <a:endParaRPr/>
          </a:p>
        </p:txBody>
      </p:sp>
      <p:pic>
        <p:nvPicPr>
          <p:cNvPr id="145" name="Google Shape;145;p24"/>
          <p:cNvPicPr preferRelativeResize="0"/>
          <p:nvPr/>
        </p:nvPicPr>
        <p:blipFill>
          <a:blip r:embed="rId3">
            <a:alphaModFix/>
          </a:blip>
          <a:stretch>
            <a:fillRect/>
          </a:stretch>
        </p:blipFill>
        <p:spPr>
          <a:xfrm>
            <a:off x="2275175" y="3413152"/>
            <a:ext cx="2012601" cy="1358485"/>
          </a:xfrm>
          <a:prstGeom prst="rect">
            <a:avLst/>
          </a:prstGeom>
          <a:noFill/>
          <a:ln>
            <a:noFill/>
          </a:ln>
        </p:spPr>
      </p:pic>
      <p:pic>
        <p:nvPicPr>
          <p:cNvPr id="146" name="Google Shape;146;p24"/>
          <p:cNvPicPr preferRelativeResize="0"/>
          <p:nvPr/>
        </p:nvPicPr>
        <p:blipFill>
          <a:blip r:embed="rId4">
            <a:alphaModFix/>
          </a:blip>
          <a:stretch>
            <a:fillRect/>
          </a:stretch>
        </p:blipFill>
        <p:spPr>
          <a:xfrm>
            <a:off x="4408113" y="3421513"/>
            <a:ext cx="2012616" cy="1341750"/>
          </a:xfrm>
          <a:prstGeom prst="rect">
            <a:avLst/>
          </a:prstGeom>
          <a:noFill/>
          <a:ln>
            <a:noFill/>
          </a:ln>
        </p:spPr>
      </p:pic>
      <p:pic>
        <p:nvPicPr>
          <p:cNvPr id="147" name="Google Shape;147;p24"/>
          <p:cNvPicPr preferRelativeResize="0"/>
          <p:nvPr/>
        </p:nvPicPr>
        <p:blipFill>
          <a:blip r:embed="rId5">
            <a:alphaModFix/>
          </a:blip>
          <a:stretch>
            <a:fillRect/>
          </a:stretch>
        </p:blipFill>
        <p:spPr>
          <a:xfrm>
            <a:off x="6541063" y="3361563"/>
            <a:ext cx="2369013" cy="1461675"/>
          </a:xfrm>
          <a:prstGeom prst="rect">
            <a:avLst/>
          </a:prstGeom>
          <a:noFill/>
          <a:ln>
            <a:noFill/>
          </a:ln>
        </p:spPr>
      </p:pic>
      <p:pic>
        <p:nvPicPr>
          <p:cNvPr id="148" name="Google Shape;148;p24"/>
          <p:cNvPicPr preferRelativeResize="0"/>
          <p:nvPr/>
        </p:nvPicPr>
        <p:blipFill>
          <a:blip r:embed="rId6">
            <a:alphaModFix/>
          </a:blip>
          <a:stretch>
            <a:fillRect/>
          </a:stretch>
        </p:blipFill>
        <p:spPr>
          <a:xfrm>
            <a:off x="142225" y="3421522"/>
            <a:ext cx="2012600" cy="13417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311700" y="1567275"/>
            <a:ext cx="8520600" cy="1809600"/>
          </a:xfrm>
          <a:prstGeom prst="rect">
            <a:avLst/>
          </a:prstGeom>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None/>
            </a:pPr>
            <a:r>
              <a:rPr lang="it" sz="4000" b="1" dirty="0">
                <a:latin typeface="Caveat"/>
                <a:ea typeface="Caveat"/>
                <a:cs typeface="Caveat"/>
                <a:sym typeface="Caveat"/>
              </a:rPr>
              <a:t>THE END </a:t>
            </a:r>
            <a:endParaRPr sz="4000" b="1" dirty="0">
              <a:latin typeface="Caveat"/>
              <a:ea typeface="Caveat"/>
              <a:cs typeface="Caveat"/>
              <a:sym typeface="Caveat"/>
            </a:endParaRPr>
          </a:p>
          <a:p>
            <a:pPr marL="0" marR="0" lvl="0" indent="0" algn="ctr" rtl="0">
              <a:lnSpc>
                <a:spcPct val="100000"/>
              </a:lnSpc>
              <a:spcBef>
                <a:spcPts val="0"/>
              </a:spcBef>
              <a:spcAft>
                <a:spcPts val="0"/>
              </a:spcAft>
              <a:buNone/>
            </a:pPr>
            <a:r>
              <a:rPr lang="it" sz="4000" b="1" dirty="0">
                <a:latin typeface="Caveat"/>
                <a:ea typeface="Caveat"/>
                <a:cs typeface="Caveat"/>
                <a:sym typeface="Caveat"/>
              </a:rPr>
              <a:t>Thanks for your </a:t>
            </a:r>
            <a:r>
              <a:rPr lang="it" sz="4000" b="1" dirty="0" smtClean="0">
                <a:latin typeface="Caveat"/>
                <a:ea typeface="Caveat"/>
                <a:cs typeface="Caveat"/>
                <a:sym typeface="Caveat"/>
              </a:rPr>
              <a:t>watching</a:t>
            </a:r>
            <a:r>
              <a:rPr lang="it" dirty="0" smtClean="0"/>
              <a:t> </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30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latin typeface="Caveat"/>
                <a:ea typeface="Caveat"/>
                <a:cs typeface="Caveat"/>
                <a:sym typeface="Caveat"/>
              </a:rPr>
              <a:t>GMO LABELLING</a:t>
            </a:r>
            <a:endParaRPr b="1">
              <a:latin typeface="Caveat"/>
              <a:ea typeface="Caveat"/>
              <a:cs typeface="Caveat"/>
              <a:sym typeface="Caveat"/>
            </a:endParaRPr>
          </a:p>
        </p:txBody>
      </p:sp>
      <p:sp>
        <p:nvSpPr>
          <p:cNvPr id="61" name="Google Shape;61;p14"/>
          <p:cNvSpPr txBox="1">
            <a:spLocks noGrp="1"/>
          </p:cNvSpPr>
          <p:nvPr>
            <p:ph type="body" idx="1"/>
          </p:nvPr>
        </p:nvSpPr>
        <p:spPr>
          <a:xfrm>
            <a:off x="311700" y="1017725"/>
            <a:ext cx="8520600" cy="3873000"/>
          </a:xfrm>
          <a:prstGeom prst="rect">
            <a:avLst/>
          </a:prstGeom>
        </p:spPr>
        <p:txBody>
          <a:bodyPr spcFirstLastPara="1" wrap="square" lIns="91425" tIns="91425" rIns="91425" bIns="91425" anchor="t" anchorCtr="0">
            <a:noAutofit/>
          </a:bodyPr>
          <a:lstStyle/>
          <a:p>
            <a:pPr marL="0" lvl="0" indent="0" algn="just" rtl="0">
              <a:lnSpc>
                <a:spcPct val="95000"/>
              </a:lnSpc>
              <a:spcBef>
                <a:spcPts val="0"/>
              </a:spcBef>
              <a:spcAft>
                <a:spcPts val="0"/>
              </a:spcAft>
              <a:buSzPts val="688"/>
              <a:buNone/>
            </a:pPr>
            <a:r>
              <a:rPr lang="it" sz="1893"/>
              <a:t>All around the world there are different rules about the labelling of GMO: </a:t>
            </a:r>
            <a:endParaRPr sz="1893"/>
          </a:p>
          <a:p>
            <a:pPr marL="0" lvl="0" indent="0" algn="just" rtl="0">
              <a:lnSpc>
                <a:spcPct val="95000"/>
              </a:lnSpc>
              <a:spcBef>
                <a:spcPts val="1200"/>
              </a:spcBef>
              <a:spcAft>
                <a:spcPts val="0"/>
              </a:spcAft>
              <a:buSzPts val="688"/>
              <a:buNone/>
            </a:pPr>
            <a:r>
              <a:rPr lang="it" sz="1893"/>
              <a:t>-In Italy, Russia, Australia, New Zealand, Hungary, France, Spain, U.K., Sweden, Greenland, the government requires a mandatory labelling with a threshold of 0.9% GMO content.</a:t>
            </a:r>
            <a:endParaRPr sz="1893"/>
          </a:p>
          <a:p>
            <a:pPr marL="0" lvl="0" indent="0" algn="just" rtl="0">
              <a:lnSpc>
                <a:spcPct val="95000"/>
              </a:lnSpc>
              <a:spcBef>
                <a:spcPts val="1200"/>
              </a:spcBef>
              <a:spcAft>
                <a:spcPts val="0"/>
              </a:spcAft>
              <a:buSzPts val="688"/>
              <a:buNone/>
            </a:pPr>
            <a:r>
              <a:rPr lang="it" sz="1893"/>
              <a:t>-In China and Brazil, the country requires instead a mandatory labelling with a threshold of 1% or higher. </a:t>
            </a:r>
            <a:endParaRPr sz="1893"/>
          </a:p>
          <a:p>
            <a:pPr marL="0" lvl="0" indent="0" algn="just" rtl="0">
              <a:lnSpc>
                <a:spcPct val="95000"/>
              </a:lnSpc>
              <a:spcBef>
                <a:spcPts val="1200"/>
              </a:spcBef>
              <a:spcAft>
                <a:spcPts val="0"/>
              </a:spcAft>
              <a:buSzPts val="688"/>
              <a:buNone/>
            </a:pPr>
            <a:r>
              <a:rPr lang="it" sz="1893"/>
              <a:t>-In the United States, Canada, Mexico there is no food labelling law about GMO. </a:t>
            </a:r>
            <a:endParaRPr sz="1893"/>
          </a:p>
          <a:p>
            <a:pPr marL="0" lvl="0" indent="0" algn="just" rtl="0">
              <a:lnSpc>
                <a:spcPct val="95000"/>
              </a:lnSpc>
              <a:spcBef>
                <a:spcPts val="1200"/>
              </a:spcBef>
              <a:spcAft>
                <a:spcPts val="0"/>
              </a:spcAft>
              <a:buSzPts val="688"/>
              <a:buNone/>
            </a:pPr>
            <a:r>
              <a:rPr lang="it" sz="1893"/>
              <a:t>-The only countries against GMO are Zambia, Benin and Serbia, where there is an official ban on GMO food imports and cultivation.</a:t>
            </a:r>
            <a:endParaRPr sz="1893"/>
          </a:p>
          <a:p>
            <a:pPr marL="0" lvl="0" indent="0" algn="just" rtl="0">
              <a:lnSpc>
                <a:spcPct val="95000"/>
              </a:lnSpc>
              <a:spcBef>
                <a:spcPts val="1200"/>
              </a:spcBef>
              <a:spcAft>
                <a:spcPts val="0"/>
              </a:spcAft>
              <a:buSzPts val="688"/>
              <a:buNone/>
            </a:pPr>
            <a:endParaRPr sz="1893"/>
          </a:p>
          <a:p>
            <a:pPr marL="0" lvl="0" indent="0" algn="l" rtl="0">
              <a:lnSpc>
                <a:spcPct val="95000"/>
              </a:lnSpc>
              <a:spcBef>
                <a:spcPts val="1200"/>
              </a:spcBef>
              <a:spcAft>
                <a:spcPts val="1200"/>
              </a:spcAft>
              <a:buSzPts val="688"/>
              <a:buNone/>
            </a:pPr>
            <a:r>
              <a:rPr lang="it" sz="1893">
                <a:latin typeface="Trebuchet MS"/>
                <a:ea typeface="Trebuchet MS"/>
                <a:cs typeface="Trebuchet MS"/>
                <a:sym typeface="Trebuchet MS"/>
              </a:rPr>
              <a:t> </a:t>
            </a:r>
            <a:endParaRPr sz="1893">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5417400" y="560275"/>
            <a:ext cx="3717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latin typeface="Caveat"/>
                <a:ea typeface="Caveat"/>
                <a:cs typeface="Caveat"/>
                <a:sym typeface="Caveat"/>
              </a:rPr>
              <a:t>SOME PACKAGED FOOD….</a:t>
            </a:r>
            <a:endParaRPr b="1">
              <a:latin typeface="Caveat"/>
              <a:ea typeface="Caveat"/>
              <a:cs typeface="Caveat"/>
              <a:sym typeface="Caveat"/>
            </a:endParaRPr>
          </a:p>
        </p:txBody>
      </p:sp>
      <p:sp>
        <p:nvSpPr>
          <p:cNvPr id="67" name="Google Shape;67;p15"/>
          <p:cNvSpPr txBox="1">
            <a:spLocks noGrp="1"/>
          </p:cNvSpPr>
          <p:nvPr>
            <p:ph type="body" idx="1"/>
          </p:nvPr>
        </p:nvSpPr>
        <p:spPr>
          <a:xfrm>
            <a:off x="311700" y="509850"/>
            <a:ext cx="5105700" cy="4123800"/>
          </a:xfrm>
          <a:prstGeom prst="rect">
            <a:avLst/>
          </a:prstGeom>
        </p:spPr>
        <p:txBody>
          <a:bodyPr spcFirstLastPara="1" wrap="square" lIns="180000" tIns="91425" rIns="91425" bIns="91425" anchor="t" anchorCtr="0">
            <a:noAutofit/>
          </a:bodyPr>
          <a:lstStyle/>
          <a:p>
            <a:pPr marL="0" lvl="0" indent="0" algn="just" rtl="0">
              <a:lnSpc>
                <a:spcPct val="95000"/>
              </a:lnSpc>
              <a:spcBef>
                <a:spcPts val="0"/>
              </a:spcBef>
              <a:spcAft>
                <a:spcPts val="0"/>
              </a:spcAft>
              <a:buNone/>
            </a:pPr>
            <a:r>
              <a:rPr lang="it" sz="1500" dirty="0"/>
              <a:t>In many countries of UE and the  USA, companies use genetically modified crops to make their products.                                         On the American black list there are a lot of companies that use genetically modified ingredients in their goods, such as Mars, Coca-Cola, Nestlè and Parmalat.</a:t>
            </a:r>
            <a:endParaRPr sz="1500" dirty="0"/>
          </a:p>
          <a:p>
            <a:pPr marL="0" lvl="0" indent="0" algn="just" rtl="0">
              <a:lnSpc>
                <a:spcPct val="95000"/>
              </a:lnSpc>
              <a:spcBef>
                <a:spcPts val="1200"/>
              </a:spcBef>
              <a:spcAft>
                <a:spcPts val="0"/>
              </a:spcAft>
              <a:buNone/>
            </a:pPr>
            <a:r>
              <a:rPr lang="it" sz="1500" dirty="0"/>
              <a:t>Today, on some Internet sites, we can find some advice of what we have to do before buying something:                                     </a:t>
            </a:r>
            <a:endParaRPr sz="1500" dirty="0"/>
          </a:p>
          <a:p>
            <a:pPr marL="179999" lvl="0" indent="0" algn="just" rtl="0">
              <a:lnSpc>
                <a:spcPct val="95000"/>
              </a:lnSpc>
              <a:spcBef>
                <a:spcPts val="1200"/>
              </a:spcBef>
              <a:spcAft>
                <a:spcPts val="0"/>
              </a:spcAft>
              <a:buNone/>
            </a:pPr>
            <a:r>
              <a:rPr lang="it" sz="1500" dirty="0"/>
              <a:t>– Read the labels: the producer has to specify if the product contains GMOs.                                                                               – Avoid fast food restaurants because most probably they contain  	GMOs.                                                                                                 – Avoid bagged bread or  bread with </a:t>
            </a:r>
            <a:r>
              <a:rPr lang="it" sz="1500" dirty="0" smtClean="0"/>
              <a:t>a </a:t>
            </a:r>
            <a:r>
              <a:rPr lang="it" sz="1500" dirty="0"/>
              <a:t>high percentage of preservatives.                                                                                                              – Probably, all the corned beef, sausages and cured meat are made with the addition of genetically modified components.                                                                                                                                                                                                               In fact, it’s impossible that an organic product is sold so cheaply.</a:t>
            </a:r>
            <a:endParaRPr sz="1500" dirty="0"/>
          </a:p>
          <a:p>
            <a:pPr marL="0" lvl="0" indent="0" algn="just" rtl="0">
              <a:lnSpc>
                <a:spcPct val="95000"/>
              </a:lnSpc>
              <a:spcBef>
                <a:spcPts val="1200"/>
              </a:spcBef>
              <a:spcAft>
                <a:spcPts val="1200"/>
              </a:spcAft>
              <a:buNone/>
            </a:pPr>
            <a:endParaRPr sz="1400" dirty="0"/>
          </a:p>
        </p:txBody>
      </p:sp>
      <p:pic>
        <p:nvPicPr>
          <p:cNvPr id="68" name="Google Shape;68;p15"/>
          <p:cNvPicPr preferRelativeResize="0"/>
          <p:nvPr/>
        </p:nvPicPr>
        <p:blipFill>
          <a:blip r:embed="rId3">
            <a:alphaModFix/>
          </a:blip>
          <a:stretch>
            <a:fillRect/>
          </a:stretch>
        </p:blipFill>
        <p:spPr>
          <a:xfrm>
            <a:off x="7492101" y="2265425"/>
            <a:ext cx="1473200" cy="2490700"/>
          </a:xfrm>
          <a:prstGeom prst="rect">
            <a:avLst/>
          </a:prstGeom>
          <a:noFill/>
          <a:ln>
            <a:noFill/>
          </a:ln>
        </p:spPr>
      </p:pic>
      <p:pic>
        <p:nvPicPr>
          <p:cNvPr id="69" name="Google Shape;69;p15"/>
          <p:cNvPicPr preferRelativeResize="0"/>
          <p:nvPr/>
        </p:nvPicPr>
        <p:blipFill>
          <a:blip r:embed="rId4">
            <a:alphaModFix/>
          </a:blip>
          <a:stretch>
            <a:fillRect/>
          </a:stretch>
        </p:blipFill>
        <p:spPr>
          <a:xfrm>
            <a:off x="5569800" y="1285375"/>
            <a:ext cx="1769901" cy="17699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282900" y="185700"/>
            <a:ext cx="8022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latin typeface="Caveat"/>
                <a:ea typeface="Caveat"/>
                <a:cs typeface="Caveat"/>
                <a:sym typeface="Caveat"/>
              </a:rPr>
              <a:t>… THAT WE EAT EVERY DAY</a:t>
            </a:r>
            <a:endParaRPr b="1">
              <a:latin typeface="Caveat"/>
              <a:ea typeface="Caveat"/>
              <a:cs typeface="Caveat"/>
              <a:sym typeface="Caveat"/>
            </a:endParaRPr>
          </a:p>
        </p:txBody>
      </p:sp>
      <p:sp>
        <p:nvSpPr>
          <p:cNvPr id="75" name="Google Shape;75;p16"/>
          <p:cNvSpPr txBox="1">
            <a:spLocks noGrp="1"/>
          </p:cNvSpPr>
          <p:nvPr>
            <p:ph type="body" idx="1"/>
          </p:nvPr>
        </p:nvSpPr>
        <p:spPr>
          <a:xfrm>
            <a:off x="562050" y="1602475"/>
            <a:ext cx="2161500" cy="21765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1200"/>
              </a:spcAft>
              <a:buNone/>
            </a:pPr>
            <a:r>
              <a:rPr lang="it" sz="1400" dirty="0"/>
              <a:t>-Corn Flakes (cereals);                 -Kit-Kat (chocolate bar);                        -Baci (chocolates);                 -</a:t>
            </a:r>
            <a:r>
              <a:rPr lang="it" sz="1400" dirty="0" smtClean="0"/>
              <a:t>M&amp;Ms</a:t>
            </a:r>
            <a:r>
              <a:rPr lang="it" sz="1400" dirty="0"/>
              <a:t>;                                 -Nesquik (chocolate drink);                              -Coca-Cola;                        -Sprite;                                -Pringles (chips); </a:t>
            </a:r>
            <a:endParaRPr sz="1400" dirty="0"/>
          </a:p>
        </p:txBody>
      </p:sp>
      <p:sp>
        <p:nvSpPr>
          <p:cNvPr id="76" name="Google Shape;76;p16"/>
          <p:cNvSpPr txBox="1"/>
          <p:nvPr/>
        </p:nvSpPr>
        <p:spPr>
          <a:xfrm>
            <a:off x="461200" y="790288"/>
            <a:ext cx="8323500" cy="780300"/>
          </a:xfrm>
          <a:prstGeom prst="rect">
            <a:avLst/>
          </a:prstGeom>
          <a:noFill/>
          <a:ln>
            <a:noFill/>
          </a:ln>
        </p:spPr>
        <p:txBody>
          <a:bodyPr spcFirstLastPara="1" wrap="square" lIns="91425" tIns="91425" rIns="91425" bIns="91425" anchor="t" anchorCtr="0">
            <a:spAutoFit/>
          </a:bodyPr>
          <a:lstStyle/>
          <a:p>
            <a:pPr marL="0" lvl="0" indent="0" algn="just" rtl="0">
              <a:lnSpc>
                <a:spcPct val="105000"/>
              </a:lnSpc>
              <a:spcBef>
                <a:spcPts val="0"/>
              </a:spcBef>
              <a:spcAft>
                <a:spcPts val="0"/>
              </a:spcAft>
              <a:buClr>
                <a:schemeClr val="dk1"/>
              </a:buClr>
              <a:buSzPts val="1100"/>
              <a:buFont typeface="Arial"/>
              <a:buNone/>
            </a:pPr>
            <a:r>
              <a:rPr lang="it">
                <a:solidFill>
                  <a:schemeClr val="dk2"/>
                </a:solidFill>
              </a:rPr>
              <a:t>Here are some kinds of food that we’ve eaten at least once in our lives containing GMOs:</a:t>
            </a:r>
            <a:endParaRPr>
              <a:solidFill>
                <a:schemeClr val="dk2"/>
              </a:solidFill>
            </a:endParaRPr>
          </a:p>
          <a:p>
            <a:pPr marL="0" lvl="0" indent="0" algn="just" rtl="0">
              <a:spcBef>
                <a:spcPts val="1200"/>
              </a:spcBef>
              <a:spcAft>
                <a:spcPts val="0"/>
              </a:spcAft>
              <a:buNone/>
            </a:pPr>
            <a:endParaRPr/>
          </a:p>
        </p:txBody>
      </p:sp>
      <p:pic>
        <p:nvPicPr>
          <p:cNvPr id="77" name="Google Shape;77;p16"/>
          <p:cNvPicPr preferRelativeResize="0"/>
          <p:nvPr/>
        </p:nvPicPr>
        <p:blipFill>
          <a:blip r:embed="rId3">
            <a:alphaModFix/>
          </a:blip>
          <a:stretch>
            <a:fillRect/>
          </a:stretch>
        </p:blipFill>
        <p:spPr>
          <a:xfrm>
            <a:off x="4718100" y="1344400"/>
            <a:ext cx="1696050" cy="1696050"/>
          </a:xfrm>
          <a:prstGeom prst="rect">
            <a:avLst/>
          </a:prstGeom>
          <a:noFill/>
          <a:ln>
            <a:noFill/>
          </a:ln>
        </p:spPr>
      </p:pic>
      <p:pic>
        <p:nvPicPr>
          <p:cNvPr id="78" name="Google Shape;78;p16"/>
          <p:cNvPicPr preferRelativeResize="0"/>
          <p:nvPr/>
        </p:nvPicPr>
        <p:blipFill>
          <a:blip r:embed="rId4">
            <a:alphaModFix/>
          </a:blip>
          <a:stretch>
            <a:fillRect/>
          </a:stretch>
        </p:blipFill>
        <p:spPr>
          <a:xfrm>
            <a:off x="6544850" y="1375537"/>
            <a:ext cx="1633775" cy="1633775"/>
          </a:xfrm>
          <a:prstGeom prst="rect">
            <a:avLst/>
          </a:prstGeom>
          <a:noFill/>
          <a:ln>
            <a:noFill/>
          </a:ln>
        </p:spPr>
      </p:pic>
      <p:pic>
        <p:nvPicPr>
          <p:cNvPr id="79" name="Google Shape;79;p16"/>
          <p:cNvPicPr preferRelativeResize="0"/>
          <p:nvPr/>
        </p:nvPicPr>
        <p:blipFill>
          <a:blip r:embed="rId5">
            <a:alphaModFix/>
          </a:blip>
          <a:stretch>
            <a:fillRect/>
          </a:stretch>
        </p:blipFill>
        <p:spPr>
          <a:xfrm>
            <a:off x="2984950" y="1344388"/>
            <a:ext cx="1602449" cy="1602449"/>
          </a:xfrm>
          <a:prstGeom prst="rect">
            <a:avLst/>
          </a:prstGeom>
          <a:noFill/>
          <a:ln>
            <a:noFill/>
          </a:ln>
        </p:spPr>
      </p:pic>
      <p:pic>
        <p:nvPicPr>
          <p:cNvPr id="80" name="Google Shape;80;p16"/>
          <p:cNvPicPr preferRelativeResize="0"/>
          <p:nvPr/>
        </p:nvPicPr>
        <p:blipFill>
          <a:blip r:embed="rId6">
            <a:alphaModFix/>
          </a:blip>
          <a:stretch>
            <a:fillRect/>
          </a:stretch>
        </p:blipFill>
        <p:spPr>
          <a:xfrm>
            <a:off x="2875950" y="3295050"/>
            <a:ext cx="1696050" cy="1696050"/>
          </a:xfrm>
          <a:prstGeom prst="rect">
            <a:avLst/>
          </a:prstGeom>
          <a:noFill/>
          <a:ln>
            <a:noFill/>
          </a:ln>
        </p:spPr>
      </p:pic>
      <p:pic>
        <p:nvPicPr>
          <p:cNvPr id="81" name="Google Shape;81;p16"/>
          <p:cNvPicPr preferRelativeResize="0"/>
          <p:nvPr/>
        </p:nvPicPr>
        <p:blipFill>
          <a:blip r:embed="rId7">
            <a:alphaModFix/>
          </a:blip>
          <a:stretch>
            <a:fillRect/>
          </a:stretch>
        </p:blipFill>
        <p:spPr>
          <a:xfrm>
            <a:off x="6544850" y="3230550"/>
            <a:ext cx="1760550" cy="1760550"/>
          </a:xfrm>
          <a:prstGeom prst="rect">
            <a:avLst/>
          </a:prstGeom>
          <a:noFill/>
          <a:ln>
            <a:noFill/>
          </a:ln>
        </p:spPr>
      </p:pic>
      <p:pic>
        <p:nvPicPr>
          <p:cNvPr id="82" name="Google Shape;82;p16"/>
          <p:cNvPicPr preferRelativeResize="0"/>
          <p:nvPr/>
        </p:nvPicPr>
        <p:blipFill rotWithShape="1">
          <a:blip r:embed="rId8">
            <a:alphaModFix/>
          </a:blip>
          <a:srcRect l="-9969" r="9969"/>
          <a:stretch/>
        </p:blipFill>
        <p:spPr>
          <a:xfrm>
            <a:off x="4644121" y="3262796"/>
            <a:ext cx="1428573" cy="1696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latin typeface="Caveat"/>
                <a:ea typeface="Caveat"/>
                <a:cs typeface="Caveat"/>
                <a:sym typeface="Caveat"/>
              </a:rPr>
              <a:t>SOME INFORMATION ABOUT THEIR DEVELOPMENT</a:t>
            </a:r>
            <a:endParaRPr b="1">
              <a:latin typeface="Caveat"/>
              <a:ea typeface="Caveat"/>
              <a:cs typeface="Caveat"/>
              <a:sym typeface="Caveat"/>
            </a:endParaRPr>
          </a:p>
        </p:txBody>
      </p:sp>
      <p:sp>
        <p:nvSpPr>
          <p:cNvPr id="88" name="Google Shape;88;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u="sng"/>
          </a:p>
          <a:p>
            <a:pPr marL="0" lvl="0" indent="0" algn="l" rtl="0">
              <a:spcBef>
                <a:spcPts val="1200"/>
              </a:spcBef>
              <a:spcAft>
                <a:spcPts val="0"/>
              </a:spcAft>
              <a:buNone/>
            </a:pPr>
            <a:endParaRPr u="sng"/>
          </a:p>
          <a:p>
            <a:pPr marL="0" lvl="0" indent="0" algn="l" rtl="0">
              <a:spcBef>
                <a:spcPts val="1200"/>
              </a:spcBef>
              <a:spcAft>
                <a:spcPts val="0"/>
              </a:spcAft>
              <a:buNone/>
            </a:pPr>
            <a:endParaRPr u="sng"/>
          </a:p>
          <a:p>
            <a:pPr marL="0" lvl="0" indent="0" algn="l" rtl="0">
              <a:spcBef>
                <a:spcPts val="1200"/>
              </a:spcBef>
              <a:spcAft>
                <a:spcPts val="0"/>
              </a:spcAft>
              <a:buNone/>
            </a:pPr>
            <a:endParaRPr u="sng"/>
          </a:p>
          <a:p>
            <a:pPr marL="0" lvl="0" indent="0" algn="l" rtl="0">
              <a:spcBef>
                <a:spcPts val="1200"/>
              </a:spcBef>
              <a:spcAft>
                <a:spcPts val="0"/>
              </a:spcAft>
              <a:buNone/>
            </a:pPr>
            <a:endParaRPr u="sng"/>
          </a:p>
          <a:p>
            <a:pPr marL="0" lvl="0" indent="0" algn="l" rtl="0">
              <a:spcBef>
                <a:spcPts val="1200"/>
              </a:spcBef>
              <a:spcAft>
                <a:spcPts val="0"/>
              </a:spcAft>
              <a:buNone/>
            </a:pPr>
            <a:endParaRPr u="sng"/>
          </a:p>
          <a:p>
            <a:pPr marL="0" lvl="0" indent="0" algn="l" rtl="0">
              <a:spcBef>
                <a:spcPts val="1200"/>
              </a:spcBef>
              <a:spcAft>
                <a:spcPts val="0"/>
              </a:spcAft>
              <a:buNone/>
            </a:pPr>
            <a:endParaRPr sz="1000"/>
          </a:p>
          <a:p>
            <a:pPr marL="0" lvl="0" indent="0" algn="l" rtl="0">
              <a:spcBef>
                <a:spcPts val="1200"/>
              </a:spcBef>
              <a:spcAft>
                <a:spcPts val="1200"/>
              </a:spcAft>
              <a:buNone/>
            </a:pPr>
            <a:endParaRPr u="sng"/>
          </a:p>
        </p:txBody>
      </p:sp>
      <p:pic>
        <p:nvPicPr>
          <p:cNvPr id="89" name="Google Shape;89;p17"/>
          <p:cNvPicPr preferRelativeResize="0"/>
          <p:nvPr/>
        </p:nvPicPr>
        <p:blipFill>
          <a:blip r:embed="rId3">
            <a:alphaModFix/>
          </a:blip>
          <a:stretch>
            <a:fillRect/>
          </a:stretch>
        </p:blipFill>
        <p:spPr>
          <a:xfrm>
            <a:off x="112699" y="1425949"/>
            <a:ext cx="4681175" cy="2869449"/>
          </a:xfrm>
          <a:prstGeom prst="rect">
            <a:avLst/>
          </a:prstGeom>
          <a:noFill/>
          <a:ln>
            <a:noFill/>
          </a:ln>
        </p:spPr>
      </p:pic>
      <p:sp>
        <p:nvSpPr>
          <p:cNvPr id="90" name="Google Shape;90;p17"/>
          <p:cNvSpPr txBox="1"/>
          <p:nvPr/>
        </p:nvSpPr>
        <p:spPr>
          <a:xfrm>
            <a:off x="4793875" y="1353550"/>
            <a:ext cx="4272600" cy="3278700"/>
          </a:xfrm>
          <a:prstGeom prst="rect">
            <a:avLst/>
          </a:prstGeom>
          <a:noFill/>
          <a:ln>
            <a:noFill/>
          </a:ln>
        </p:spPr>
        <p:txBody>
          <a:bodyPr spcFirstLastPara="1" wrap="square" lIns="91425" tIns="91425" rIns="91425" bIns="91425" anchor="t" anchorCtr="0">
            <a:spAutoFit/>
          </a:bodyPr>
          <a:lstStyle/>
          <a:p>
            <a:pPr marL="0" marR="0" lvl="0" indent="0" algn="just" rtl="0">
              <a:lnSpc>
                <a:spcPct val="105000"/>
              </a:lnSpc>
              <a:spcBef>
                <a:spcPts val="0"/>
              </a:spcBef>
              <a:spcAft>
                <a:spcPts val="0"/>
              </a:spcAft>
              <a:buClr>
                <a:schemeClr val="dk1"/>
              </a:buClr>
              <a:buSzPts val="1100"/>
              <a:buFont typeface="Arial"/>
              <a:buNone/>
            </a:pPr>
            <a:r>
              <a:rPr lang="it" dirty="0">
                <a:solidFill>
                  <a:schemeClr val="dk2"/>
                </a:solidFill>
              </a:rPr>
              <a:t>This graphic represents the developing of GMO products during the last years, in particular from 1996 to 2011. </a:t>
            </a:r>
            <a:endParaRPr dirty="0">
              <a:solidFill>
                <a:schemeClr val="dk2"/>
              </a:solidFill>
            </a:endParaRPr>
          </a:p>
          <a:p>
            <a:pPr marL="0" marR="0" lvl="0" indent="0" algn="just" rtl="0">
              <a:lnSpc>
                <a:spcPct val="105000"/>
              </a:lnSpc>
              <a:spcBef>
                <a:spcPts val="1200"/>
              </a:spcBef>
              <a:spcAft>
                <a:spcPts val="0"/>
              </a:spcAft>
              <a:buClr>
                <a:schemeClr val="dk1"/>
              </a:buClr>
              <a:buSzPts val="1100"/>
              <a:buFont typeface="Arial"/>
              <a:buNone/>
            </a:pPr>
            <a:r>
              <a:rPr lang="it" dirty="0">
                <a:solidFill>
                  <a:schemeClr val="dk2"/>
                </a:solidFill>
              </a:rPr>
              <a:t>The blue line represents the developing of GMO crops in industrial </a:t>
            </a:r>
            <a:r>
              <a:rPr lang="it" dirty="0" smtClean="0">
                <a:solidFill>
                  <a:schemeClr val="dk2"/>
                </a:solidFill>
              </a:rPr>
              <a:t>countries.</a:t>
            </a:r>
            <a:endParaRPr dirty="0">
              <a:solidFill>
                <a:schemeClr val="dk2"/>
              </a:solidFill>
            </a:endParaRPr>
          </a:p>
          <a:p>
            <a:pPr marL="0" marR="0" lvl="0" indent="0" algn="just" rtl="0">
              <a:lnSpc>
                <a:spcPct val="105000"/>
              </a:lnSpc>
              <a:spcBef>
                <a:spcPts val="1200"/>
              </a:spcBef>
              <a:spcAft>
                <a:spcPts val="0"/>
              </a:spcAft>
              <a:buClr>
                <a:schemeClr val="dk1"/>
              </a:buClr>
              <a:buSzPts val="1100"/>
              <a:buFont typeface="Arial"/>
              <a:buNone/>
            </a:pPr>
            <a:r>
              <a:rPr lang="it" dirty="0">
                <a:solidFill>
                  <a:schemeClr val="dk2"/>
                </a:solidFill>
              </a:rPr>
              <a:t>The red one represents their growth in developing countries. Until 2011 the blue line is much higher than the red one, but in that year we can say that the lines overlap.</a:t>
            </a:r>
            <a:endParaRPr dirty="0">
              <a:solidFill>
                <a:schemeClr val="dk2"/>
              </a:solidFill>
            </a:endParaRPr>
          </a:p>
          <a:p>
            <a:pPr marL="0" marR="0" lvl="0" indent="0" algn="just" rtl="0">
              <a:lnSpc>
                <a:spcPct val="105000"/>
              </a:lnSpc>
              <a:spcBef>
                <a:spcPts val="1200"/>
              </a:spcBef>
              <a:spcAft>
                <a:spcPts val="0"/>
              </a:spcAft>
              <a:buClr>
                <a:schemeClr val="dk1"/>
              </a:buClr>
              <a:buSzPts val="1100"/>
              <a:buFont typeface="Arial"/>
              <a:buNone/>
            </a:pPr>
            <a:r>
              <a:rPr lang="it" dirty="0">
                <a:solidFill>
                  <a:schemeClr val="dk2"/>
                </a:solidFill>
              </a:rPr>
              <a:t>Today the red line would stand on the blue one</a:t>
            </a:r>
            <a:r>
              <a:rPr lang="it" dirty="0"/>
              <a:t>. </a:t>
            </a:r>
            <a:endParaRPr dirty="0"/>
          </a:p>
          <a:p>
            <a:pPr marL="0" lvl="0" indent="0" algn="l" rtl="0">
              <a:spcBef>
                <a:spcPts val="1200"/>
              </a:spcBef>
              <a:spcAft>
                <a:spcPts val="0"/>
              </a:spcAft>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94"/>
        <p:cNvGrpSpPr/>
        <p:nvPr/>
      </p:nvGrpSpPr>
      <p:grpSpPr>
        <a:xfrm>
          <a:off x="0" y="0"/>
          <a:ext cx="0" cy="0"/>
          <a:chOff x="0" y="0"/>
          <a:chExt cx="0" cy="0"/>
        </a:xfrm>
      </p:grpSpPr>
      <p:sp>
        <p:nvSpPr>
          <p:cNvPr id="95" name="Google Shape;95;p18"/>
          <p:cNvSpPr txBox="1"/>
          <p:nvPr/>
        </p:nvSpPr>
        <p:spPr>
          <a:xfrm>
            <a:off x="187100" y="329825"/>
            <a:ext cx="2776500" cy="4002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endParaRPr/>
          </a:p>
        </p:txBody>
      </p:sp>
      <p:pic>
        <p:nvPicPr>
          <p:cNvPr id="96" name="Google Shape;96;p18"/>
          <p:cNvPicPr preferRelativeResize="0"/>
          <p:nvPr/>
        </p:nvPicPr>
        <p:blipFill>
          <a:blip r:embed="rId3">
            <a:alphaModFix/>
          </a:blip>
          <a:stretch>
            <a:fillRect/>
          </a:stretch>
        </p:blipFill>
        <p:spPr>
          <a:xfrm>
            <a:off x="337650" y="242200"/>
            <a:ext cx="5155000" cy="3120300"/>
          </a:xfrm>
          <a:prstGeom prst="rect">
            <a:avLst/>
          </a:prstGeom>
          <a:noFill/>
          <a:ln>
            <a:noFill/>
          </a:ln>
        </p:spPr>
      </p:pic>
      <p:sp>
        <p:nvSpPr>
          <p:cNvPr id="97" name="Google Shape;97;p18"/>
          <p:cNvSpPr txBox="1"/>
          <p:nvPr/>
        </p:nvSpPr>
        <p:spPr>
          <a:xfrm>
            <a:off x="6473300" y="584175"/>
            <a:ext cx="233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8" name="Google Shape;98;p18"/>
          <p:cNvSpPr txBox="1"/>
          <p:nvPr/>
        </p:nvSpPr>
        <p:spPr>
          <a:xfrm>
            <a:off x="5775150" y="973200"/>
            <a:ext cx="2776500" cy="3360890"/>
          </a:xfrm>
          <a:prstGeom prst="rect">
            <a:avLst/>
          </a:prstGeom>
          <a:noFill/>
          <a:ln>
            <a:noFill/>
          </a:ln>
        </p:spPr>
        <p:txBody>
          <a:bodyPr spcFirstLastPara="1" wrap="square" lIns="91425" tIns="91425" rIns="91425" bIns="91425" anchor="t" anchorCtr="0">
            <a:spAutoFit/>
          </a:bodyPr>
          <a:lstStyle/>
          <a:p>
            <a:pPr marL="0" marR="0" lvl="0" indent="0" algn="just" rtl="0">
              <a:lnSpc>
                <a:spcPct val="105000"/>
              </a:lnSpc>
              <a:spcBef>
                <a:spcPts val="0"/>
              </a:spcBef>
              <a:spcAft>
                <a:spcPts val="0"/>
              </a:spcAft>
              <a:buClr>
                <a:schemeClr val="dk1"/>
              </a:buClr>
              <a:buSzPts val="1100"/>
              <a:buFont typeface="Arial"/>
              <a:buNone/>
            </a:pPr>
            <a:r>
              <a:rPr lang="it" dirty="0" smtClean="0">
                <a:solidFill>
                  <a:schemeClr val="dk2"/>
                </a:solidFill>
              </a:rPr>
              <a:t>This </a:t>
            </a:r>
            <a:r>
              <a:rPr lang="it" dirty="0">
                <a:solidFill>
                  <a:schemeClr val="dk2"/>
                </a:solidFill>
              </a:rPr>
              <a:t>graphic represents the main areas dedicated to the production of GMOs in 2017. Areas cultivated with transgenic </a:t>
            </a:r>
            <a:r>
              <a:rPr lang="it" dirty="0">
                <a:solidFill>
                  <a:schemeClr val="dk2"/>
                </a:solidFill>
              </a:rPr>
              <a:t>GMOs are still mainly located on </a:t>
            </a:r>
            <a:r>
              <a:rPr lang="it" dirty="0" smtClean="0">
                <a:solidFill>
                  <a:schemeClr val="dk2"/>
                </a:solidFill>
              </a:rPr>
              <a:t>the American continent, </a:t>
            </a:r>
            <a:r>
              <a:rPr lang="it" dirty="0">
                <a:solidFill>
                  <a:schemeClr val="dk2"/>
                </a:solidFill>
              </a:rPr>
              <a:t>as well as in </a:t>
            </a:r>
            <a:r>
              <a:rPr lang="it" dirty="0" smtClean="0">
                <a:solidFill>
                  <a:schemeClr val="dk2"/>
                </a:solidFill>
              </a:rPr>
              <a:t>China and India. </a:t>
            </a:r>
          </a:p>
          <a:p>
            <a:pPr marL="0" marR="0" lvl="0" indent="0" algn="just" rtl="0">
              <a:lnSpc>
                <a:spcPct val="105000"/>
              </a:lnSpc>
              <a:spcBef>
                <a:spcPts val="1200"/>
              </a:spcBef>
              <a:spcAft>
                <a:spcPts val="0"/>
              </a:spcAft>
              <a:buClr>
                <a:schemeClr val="dk1"/>
              </a:buClr>
              <a:buSzPts val="1100"/>
              <a:buFont typeface="Arial"/>
              <a:buNone/>
            </a:pPr>
            <a:r>
              <a:rPr lang="it" dirty="0" smtClean="0">
                <a:solidFill>
                  <a:schemeClr val="dk2"/>
                </a:solidFill>
              </a:rPr>
              <a:t>The </a:t>
            </a:r>
            <a:r>
              <a:rPr lang="it" dirty="0">
                <a:solidFill>
                  <a:schemeClr val="dk2"/>
                </a:solidFill>
              </a:rPr>
              <a:t>American continent </a:t>
            </a:r>
            <a:r>
              <a:rPr lang="it" dirty="0" smtClean="0">
                <a:solidFill>
                  <a:schemeClr val="dk2"/>
                </a:solidFill>
              </a:rPr>
              <a:t>(United States, Argentina, Brazil </a:t>
            </a:r>
            <a:r>
              <a:rPr lang="it" dirty="0">
                <a:solidFill>
                  <a:schemeClr val="dk2"/>
                </a:solidFill>
              </a:rPr>
              <a:t>and </a:t>
            </a:r>
            <a:r>
              <a:rPr lang="it" dirty="0" smtClean="0">
                <a:solidFill>
                  <a:schemeClr val="dk2"/>
                </a:solidFill>
              </a:rPr>
              <a:t>Canada) </a:t>
            </a:r>
            <a:r>
              <a:rPr lang="it" dirty="0">
                <a:solidFill>
                  <a:schemeClr val="dk2"/>
                </a:solidFill>
              </a:rPr>
              <a:t>hosts more than 85% of transgenic crops</a:t>
            </a:r>
            <a:r>
              <a:rPr lang="it" dirty="0" smtClean="0">
                <a:solidFill>
                  <a:schemeClr val="dk2"/>
                </a:solidFill>
              </a:rPr>
              <a:t>.</a:t>
            </a:r>
          </a:p>
          <a:p>
            <a:pPr marL="0" marR="0" lvl="0" indent="0" algn="just" rtl="0">
              <a:lnSpc>
                <a:spcPct val="105000"/>
              </a:lnSpc>
              <a:spcBef>
                <a:spcPts val="1200"/>
              </a:spcBef>
              <a:spcAft>
                <a:spcPts val="1200"/>
              </a:spcAft>
              <a:buClr>
                <a:schemeClr val="dk1"/>
              </a:buClr>
              <a:buSzPts val="1100"/>
              <a:buFont typeface="Arial"/>
              <a:buNone/>
            </a:pPr>
            <a:endParaRPr dirty="0">
              <a:solidFill>
                <a:schemeClr val="dk2"/>
              </a:solidFill>
            </a:endParaRPr>
          </a:p>
        </p:txBody>
      </p:sp>
      <p:sp>
        <p:nvSpPr>
          <p:cNvPr id="99" name="Google Shape;99;p18"/>
          <p:cNvSpPr txBox="1"/>
          <p:nvPr/>
        </p:nvSpPr>
        <p:spPr>
          <a:xfrm>
            <a:off x="6644275" y="3861175"/>
            <a:ext cx="176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00" name="Google Shape;100;p18"/>
          <p:cNvPicPr preferRelativeResize="0"/>
          <p:nvPr/>
        </p:nvPicPr>
        <p:blipFill>
          <a:blip r:embed="rId4">
            <a:alphaModFix/>
          </a:blip>
          <a:stretch>
            <a:fillRect/>
          </a:stretch>
        </p:blipFill>
        <p:spPr>
          <a:xfrm>
            <a:off x="1407213" y="3452249"/>
            <a:ext cx="3015876" cy="1434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04"/>
        <p:cNvGrpSpPr/>
        <p:nvPr/>
      </p:nvGrpSpPr>
      <p:grpSpPr>
        <a:xfrm>
          <a:off x="0" y="0"/>
          <a:ext cx="0" cy="0"/>
          <a:chOff x="0" y="0"/>
          <a:chExt cx="0" cy="0"/>
        </a:xfrm>
      </p:grpSpPr>
      <p:sp>
        <p:nvSpPr>
          <p:cNvPr id="105" name="Google Shape;105;p19"/>
          <p:cNvSpPr txBox="1"/>
          <p:nvPr/>
        </p:nvSpPr>
        <p:spPr>
          <a:xfrm>
            <a:off x="311775" y="270125"/>
            <a:ext cx="8140200" cy="4617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it" sz="1800" u="sng">
                <a:solidFill>
                  <a:schemeClr val="dk2"/>
                </a:solidFill>
              </a:rPr>
              <a:t> </a:t>
            </a:r>
            <a:r>
              <a:rPr lang="it" sz="1800">
                <a:solidFill>
                  <a:schemeClr val="dk2"/>
                </a:solidFill>
              </a:rPr>
              <a:t>        </a:t>
            </a:r>
            <a:endParaRPr>
              <a:solidFill>
                <a:schemeClr val="dk2"/>
              </a:solidFill>
            </a:endParaRPr>
          </a:p>
        </p:txBody>
      </p:sp>
      <p:pic>
        <p:nvPicPr>
          <p:cNvPr id="106" name="Google Shape;106;p19"/>
          <p:cNvPicPr preferRelativeResize="0"/>
          <p:nvPr/>
        </p:nvPicPr>
        <p:blipFill>
          <a:blip r:embed="rId3">
            <a:alphaModFix/>
          </a:blip>
          <a:stretch>
            <a:fillRect/>
          </a:stretch>
        </p:blipFill>
        <p:spPr>
          <a:xfrm>
            <a:off x="1280163" y="190187"/>
            <a:ext cx="6203415" cy="4763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10"/>
        <p:cNvGrpSpPr/>
        <p:nvPr/>
      </p:nvGrpSpPr>
      <p:grpSpPr>
        <a:xfrm>
          <a:off x="0" y="0"/>
          <a:ext cx="0" cy="0"/>
          <a:chOff x="0" y="0"/>
          <a:chExt cx="0" cy="0"/>
        </a:xfrm>
      </p:grpSpPr>
      <p:sp>
        <p:nvSpPr>
          <p:cNvPr id="111" name="Google Shape;111;p20"/>
          <p:cNvSpPr txBox="1"/>
          <p:nvPr/>
        </p:nvSpPr>
        <p:spPr>
          <a:xfrm>
            <a:off x="373975" y="463325"/>
            <a:ext cx="2385000" cy="4002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it"/>
              <a:t> </a:t>
            </a:r>
            <a:endParaRPr/>
          </a:p>
        </p:txBody>
      </p:sp>
      <p:pic>
        <p:nvPicPr>
          <p:cNvPr id="112" name="Google Shape;112;p20"/>
          <p:cNvPicPr preferRelativeResize="0"/>
          <p:nvPr/>
        </p:nvPicPr>
        <p:blipFill>
          <a:blip r:embed="rId3">
            <a:alphaModFix/>
          </a:blip>
          <a:stretch>
            <a:fillRect/>
          </a:stretch>
        </p:blipFill>
        <p:spPr>
          <a:xfrm>
            <a:off x="105827" y="754752"/>
            <a:ext cx="5085176" cy="3634001"/>
          </a:xfrm>
          <a:prstGeom prst="rect">
            <a:avLst/>
          </a:prstGeom>
          <a:noFill/>
          <a:ln>
            <a:noFill/>
          </a:ln>
        </p:spPr>
      </p:pic>
      <p:sp>
        <p:nvSpPr>
          <p:cNvPr id="113" name="Google Shape;113;p20"/>
          <p:cNvSpPr txBox="1"/>
          <p:nvPr/>
        </p:nvSpPr>
        <p:spPr>
          <a:xfrm>
            <a:off x="5361975" y="453000"/>
            <a:ext cx="3647400" cy="42375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0"/>
              </a:spcAft>
              <a:buClr>
                <a:schemeClr val="dk1"/>
              </a:buClr>
              <a:buSzPts val="1100"/>
              <a:buFont typeface="Arial"/>
              <a:buNone/>
            </a:pPr>
            <a:r>
              <a:rPr lang="it"/>
              <a:t>This graphic describes the development of crop varieties focusing on their goal.</a:t>
            </a:r>
            <a:endParaRPr/>
          </a:p>
          <a:p>
            <a:pPr marL="0" lvl="0" indent="0" algn="just" rtl="0">
              <a:lnSpc>
                <a:spcPct val="115000"/>
              </a:lnSpc>
              <a:spcBef>
                <a:spcPts val="1200"/>
              </a:spcBef>
              <a:spcAft>
                <a:spcPts val="0"/>
              </a:spcAft>
              <a:buClr>
                <a:schemeClr val="dk1"/>
              </a:buClr>
              <a:buSzPts val="1100"/>
              <a:buFont typeface="Arial"/>
              <a:buNone/>
            </a:pPr>
            <a:r>
              <a:rPr lang="it"/>
              <a:t>HTs are the GMOs developed especially to contrast herbicides; BTs are those created against insects. </a:t>
            </a:r>
            <a:endParaRPr/>
          </a:p>
          <a:p>
            <a:pPr marL="0" lvl="0" indent="0" algn="just" rtl="0">
              <a:lnSpc>
                <a:spcPct val="115000"/>
              </a:lnSpc>
              <a:spcBef>
                <a:spcPts val="1200"/>
              </a:spcBef>
              <a:spcAft>
                <a:spcPts val="0"/>
              </a:spcAft>
              <a:buClr>
                <a:schemeClr val="dk1"/>
              </a:buClr>
              <a:buSzPts val="1100"/>
              <a:buFont typeface="Arial"/>
              <a:buNone/>
            </a:pPr>
            <a:r>
              <a:rPr lang="it"/>
              <a:t>At first the percentage of fields used for the production of BTs was more or less the same than the one used for HTs.</a:t>
            </a:r>
            <a:endParaRPr/>
          </a:p>
          <a:p>
            <a:pPr marL="0" lvl="0" indent="0" algn="just" rtl="0">
              <a:lnSpc>
                <a:spcPct val="115000"/>
              </a:lnSpc>
              <a:spcBef>
                <a:spcPts val="1200"/>
              </a:spcBef>
              <a:spcAft>
                <a:spcPts val="0"/>
              </a:spcAft>
              <a:buClr>
                <a:schemeClr val="dk1"/>
              </a:buClr>
              <a:buSzPts val="1100"/>
              <a:buFont typeface="Arial"/>
              <a:buNone/>
            </a:pPr>
            <a:r>
              <a:rPr lang="it"/>
              <a:t>Starting from 2006-2007 we can see a very high development of varieties which are both herbicide-tolerant and insect-resistant. This is clear because the light-blue area is much bigger than the other two. </a:t>
            </a:r>
            <a:endParaRPr/>
          </a:p>
          <a:p>
            <a:pPr marL="0" lvl="0" indent="0" algn="l" rtl="0">
              <a:spcBef>
                <a:spcPts val="120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latin typeface="Caveat"/>
                <a:ea typeface="Caveat"/>
                <a:cs typeface="Caveat"/>
                <a:sym typeface="Caveat"/>
              </a:rPr>
              <a:t>GMOs ADVANTAGES</a:t>
            </a:r>
            <a:endParaRPr b="1">
              <a:latin typeface="Caveat"/>
              <a:ea typeface="Caveat"/>
              <a:cs typeface="Caveat"/>
              <a:sym typeface="Caveat"/>
            </a:endParaRPr>
          </a:p>
        </p:txBody>
      </p:sp>
      <p:sp>
        <p:nvSpPr>
          <p:cNvPr id="119" name="Google Shape;119;p21"/>
          <p:cNvSpPr txBox="1">
            <a:spLocks noGrp="1"/>
          </p:cNvSpPr>
          <p:nvPr>
            <p:ph type="body" idx="1"/>
          </p:nvPr>
        </p:nvSpPr>
        <p:spPr>
          <a:xfrm>
            <a:off x="311700" y="959925"/>
            <a:ext cx="4260300" cy="4040400"/>
          </a:xfrm>
          <a:prstGeom prst="rect">
            <a:avLst/>
          </a:prstGeom>
        </p:spPr>
        <p:txBody>
          <a:bodyPr spcFirstLastPara="1" wrap="square" lIns="91425" tIns="91425" rIns="91425" bIns="91425" anchor="t" anchorCtr="0">
            <a:normAutofit fontScale="92500" lnSpcReduction="10000"/>
          </a:bodyPr>
          <a:lstStyle/>
          <a:p>
            <a:pPr marL="0" lvl="0" indent="0" algn="just" rtl="0">
              <a:spcBef>
                <a:spcPts val="0"/>
              </a:spcBef>
              <a:spcAft>
                <a:spcPts val="0"/>
              </a:spcAft>
              <a:buNone/>
            </a:pPr>
            <a:r>
              <a:rPr lang="it" sz="1550" u="sng"/>
              <a:t>Advantages for crops</a:t>
            </a:r>
            <a:r>
              <a:rPr lang="it" sz="1550"/>
              <a:t>: </a:t>
            </a:r>
            <a:endParaRPr sz="1550"/>
          </a:p>
          <a:p>
            <a:pPr marL="457200" lvl="0" indent="-312261" algn="just" rtl="0">
              <a:spcBef>
                <a:spcPts val="1200"/>
              </a:spcBef>
              <a:spcAft>
                <a:spcPts val="0"/>
              </a:spcAft>
              <a:buSzPct val="100000"/>
              <a:buAutoNum type="arabicPeriod"/>
            </a:pPr>
            <a:r>
              <a:rPr lang="it" sz="1550"/>
              <a:t>taste and product quality improving;</a:t>
            </a:r>
            <a:endParaRPr sz="1550"/>
          </a:p>
          <a:p>
            <a:pPr marL="457200" lvl="0" indent="-312261" algn="just" rtl="0">
              <a:spcBef>
                <a:spcPts val="0"/>
              </a:spcBef>
              <a:spcAft>
                <a:spcPts val="0"/>
              </a:spcAft>
              <a:buSzPct val="100000"/>
              <a:buAutoNum type="arabicPeriod"/>
            </a:pPr>
            <a:r>
              <a:rPr lang="it" sz="1550"/>
              <a:t>products growth time reducing; </a:t>
            </a:r>
            <a:endParaRPr sz="1550"/>
          </a:p>
          <a:p>
            <a:pPr marL="457200" lvl="0" indent="-312261" algn="just" rtl="0">
              <a:spcBef>
                <a:spcPts val="0"/>
              </a:spcBef>
              <a:spcAft>
                <a:spcPts val="0"/>
              </a:spcAft>
              <a:buSzPct val="100000"/>
              <a:buAutoNum type="arabicPeriod"/>
            </a:pPr>
            <a:r>
              <a:rPr lang="it" sz="1550"/>
              <a:t>yield, nutrients and stress tolerance increasing ; </a:t>
            </a:r>
            <a:endParaRPr sz="1550"/>
          </a:p>
          <a:p>
            <a:pPr marL="457200" lvl="0" indent="-312261" algn="just" rtl="0">
              <a:spcBef>
                <a:spcPts val="0"/>
              </a:spcBef>
              <a:spcAft>
                <a:spcPts val="0"/>
              </a:spcAft>
              <a:buSzPct val="100000"/>
              <a:buAutoNum type="arabicPeriod"/>
            </a:pPr>
            <a:r>
              <a:rPr lang="it" sz="1550"/>
              <a:t>resistance to diseases, pests and herbicides improving; </a:t>
            </a:r>
            <a:endParaRPr sz="1550"/>
          </a:p>
          <a:p>
            <a:pPr marL="457200" lvl="0" indent="-312261" algn="just" rtl="0">
              <a:spcBef>
                <a:spcPts val="0"/>
              </a:spcBef>
              <a:spcAft>
                <a:spcPts val="0"/>
              </a:spcAft>
              <a:buSzPct val="100000"/>
              <a:buAutoNum type="arabicPeriod"/>
            </a:pPr>
            <a:r>
              <a:rPr lang="it" sz="1550"/>
              <a:t>new products and cultivation methods introducing. </a:t>
            </a:r>
            <a:endParaRPr sz="1550"/>
          </a:p>
          <a:p>
            <a:pPr marL="0" lvl="0" indent="0" algn="just" rtl="0">
              <a:spcBef>
                <a:spcPts val="1200"/>
              </a:spcBef>
              <a:spcAft>
                <a:spcPts val="0"/>
              </a:spcAft>
              <a:buClr>
                <a:schemeClr val="dk1"/>
              </a:buClr>
              <a:buSzPct val="70967"/>
              <a:buFont typeface="Arial"/>
              <a:buNone/>
            </a:pPr>
            <a:r>
              <a:rPr lang="it" sz="1550" u="sng"/>
              <a:t>Advantages for animals</a:t>
            </a:r>
            <a:r>
              <a:rPr lang="it" sz="1550"/>
              <a:t>:</a:t>
            </a:r>
            <a:endParaRPr sz="1550"/>
          </a:p>
          <a:p>
            <a:pPr marL="457200" lvl="0" indent="-312261" algn="just" rtl="0">
              <a:spcBef>
                <a:spcPts val="1200"/>
              </a:spcBef>
              <a:spcAft>
                <a:spcPts val="0"/>
              </a:spcAft>
              <a:buSzPct val="100000"/>
              <a:buAutoNum type="arabicPeriod"/>
            </a:pPr>
            <a:r>
              <a:rPr lang="it" sz="1550"/>
              <a:t>productivity, disease resistance and food quality increasing; </a:t>
            </a:r>
            <a:endParaRPr sz="1550"/>
          </a:p>
          <a:p>
            <a:pPr marL="457200" lvl="0" indent="-312261" algn="just" rtl="0">
              <a:spcBef>
                <a:spcPts val="0"/>
              </a:spcBef>
              <a:spcAft>
                <a:spcPts val="0"/>
              </a:spcAft>
              <a:buSzPct val="100000"/>
              <a:buAutoNum type="arabicPeriod"/>
            </a:pPr>
            <a:r>
              <a:rPr lang="it" sz="1550"/>
              <a:t>higher yields of meat, eggs and milk; </a:t>
            </a:r>
            <a:endParaRPr sz="1550"/>
          </a:p>
          <a:p>
            <a:pPr marL="457200" lvl="0" indent="-312261" algn="just" rtl="0">
              <a:spcBef>
                <a:spcPts val="0"/>
              </a:spcBef>
              <a:spcAft>
                <a:spcPts val="0"/>
              </a:spcAft>
              <a:buSzPct val="100000"/>
              <a:buAutoNum type="arabicPeriod"/>
            </a:pPr>
            <a:r>
              <a:rPr lang="it" sz="1550"/>
              <a:t>animal health and diagnostic methods for treating diseases improving.</a:t>
            </a:r>
            <a:endParaRPr sz="1550"/>
          </a:p>
          <a:p>
            <a:pPr marL="0" lvl="0" indent="0" algn="l" rtl="0">
              <a:spcBef>
                <a:spcPts val="1200"/>
              </a:spcBef>
              <a:spcAft>
                <a:spcPts val="1200"/>
              </a:spcAft>
              <a:buNone/>
            </a:pPr>
            <a:endParaRPr/>
          </a:p>
        </p:txBody>
      </p:sp>
      <p:sp>
        <p:nvSpPr>
          <p:cNvPr id="120" name="Google Shape;120;p21"/>
          <p:cNvSpPr txBox="1"/>
          <p:nvPr/>
        </p:nvSpPr>
        <p:spPr>
          <a:xfrm>
            <a:off x="4785300" y="1017725"/>
            <a:ext cx="4047000" cy="2703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it" sz="1300" u="sng">
                <a:solidFill>
                  <a:schemeClr val="dk2"/>
                </a:solidFill>
              </a:rPr>
              <a:t>Advantages for our environment</a:t>
            </a:r>
            <a:r>
              <a:rPr lang="it" sz="1300">
                <a:solidFill>
                  <a:schemeClr val="dk2"/>
                </a:solidFill>
              </a:rPr>
              <a:t>: </a:t>
            </a:r>
            <a:endParaRPr sz="1300">
              <a:solidFill>
                <a:schemeClr val="dk2"/>
              </a:solidFill>
            </a:endParaRPr>
          </a:p>
          <a:p>
            <a:pPr marL="457200" lvl="0" indent="-311150" algn="just" rtl="0">
              <a:lnSpc>
                <a:spcPct val="115000"/>
              </a:lnSpc>
              <a:spcBef>
                <a:spcPts val="1200"/>
              </a:spcBef>
              <a:spcAft>
                <a:spcPts val="0"/>
              </a:spcAft>
              <a:buClr>
                <a:schemeClr val="dk2"/>
              </a:buClr>
              <a:buSzPts val="1300"/>
              <a:buAutoNum type="arabicPeriod"/>
            </a:pPr>
            <a:r>
              <a:rPr lang="it" sz="1300">
                <a:solidFill>
                  <a:schemeClr val="dk2"/>
                </a:solidFill>
              </a:rPr>
              <a:t>'friendly' bioherbicides and bio-insecticides; </a:t>
            </a:r>
            <a:endParaRPr sz="1300">
              <a:solidFill>
                <a:schemeClr val="dk2"/>
              </a:solidFill>
            </a:endParaRPr>
          </a:p>
          <a:p>
            <a:pPr marL="457200" lvl="0" indent="-311150" algn="just" rtl="0">
              <a:lnSpc>
                <a:spcPct val="115000"/>
              </a:lnSpc>
              <a:spcBef>
                <a:spcPts val="0"/>
              </a:spcBef>
              <a:spcAft>
                <a:spcPts val="0"/>
              </a:spcAft>
              <a:buClr>
                <a:schemeClr val="dk2"/>
              </a:buClr>
              <a:buSzPts val="1300"/>
              <a:buAutoNum type="arabicPeriod"/>
            </a:pPr>
            <a:r>
              <a:rPr lang="it" sz="1300">
                <a:solidFill>
                  <a:schemeClr val="dk2"/>
                </a:solidFill>
              </a:rPr>
              <a:t>conservation of soil, water and energy; </a:t>
            </a:r>
            <a:endParaRPr sz="1300">
              <a:solidFill>
                <a:schemeClr val="dk2"/>
              </a:solidFill>
            </a:endParaRPr>
          </a:p>
          <a:p>
            <a:pPr marL="457200" lvl="0" indent="-311150" algn="just" rtl="0">
              <a:lnSpc>
                <a:spcPct val="115000"/>
              </a:lnSpc>
              <a:spcBef>
                <a:spcPts val="0"/>
              </a:spcBef>
              <a:spcAft>
                <a:spcPts val="0"/>
              </a:spcAft>
              <a:buClr>
                <a:schemeClr val="dk2"/>
              </a:buClr>
              <a:buSzPts val="1300"/>
              <a:buAutoNum type="arabicPeriod"/>
            </a:pPr>
            <a:r>
              <a:rPr lang="it" sz="1300">
                <a:solidFill>
                  <a:schemeClr val="dk2"/>
                </a:solidFill>
              </a:rPr>
              <a:t>better management of natural waste; </a:t>
            </a:r>
            <a:endParaRPr sz="1300">
              <a:solidFill>
                <a:schemeClr val="dk2"/>
              </a:solidFill>
            </a:endParaRPr>
          </a:p>
          <a:p>
            <a:pPr marL="457200" lvl="0" indent="-311150" algn="just" rtl="0">
              <a:lnSpc>
                <a:spcPct val="115000"/>
              </a:lnSpc>
              <a:spcBef>
                <a:spcPts val="0"/>
              </a:spcBef>
              <a:spcAft>
                <a:spcPts val="0"/>
              </a:spcAft>
              <a:buClr>
                <a:schemeClr val="dk2"/>
              </a:buClr>
              <a:buSzPts val="1300"/>
              <a:buAutoNum type="arabicPeriod"/>
            </a:pPr>
            <a:r>
              <a:rPr lang="it" sz="1300">
                <a:solidFill>
                  <a:schemeClr val="dk2"/>
                </a:solidFill>
              </a:rPr>
              <a:t>biological process for forestry products; </a:t>
            </a:r>
            <a:endParaRPr sz="1300">
              <a:solidFill>
                <a:schemeClr val="dk2"/>
              </a:solidFill>
            </a:endParaRPr>
          </a:p>
          <a:p>
            <a:pPr marL="457200" lvl="0" indent="-311150" algn="just" rtl="0">
              <a:lnSpc>
                <a:spcPct val="115000"/>
              </a:lnSpc>
              <a:spcBef>
                <a:spcPts val="0"/>
              </a:spcBef>
              <a:spcAft>
                <a:spcPts val="0"/>
              </a:spcAft>
              <a:buClr>
                <a:schemeClr val="dk2"/>
              </a:buClr>
              <a:buSzPts val="1300"/>
              <a:buAutoNum type="arabicPeriod"/>
            </a:pPr>
            <a:r>
              <a:rPr lang="it" sz="1300">
                <a:solidFill>
                  <a:schemeClr val="dk2"/>
                </a:solidFill>
              </a:rPr>
              <a:t>more efficient treatments.</a:t>
            </a:r>
            <a:endParaRPr sz="1300">
              <a:solidFill>
                <a:schemeClr val="dk2"/>
              </a:solidFill>
            </a:endParaRPr>
          </a:p>
          <a:p>
            <a:pPr marL="0" lvl="0" indent="0" algn="just" rtl="0">
              <a:lnSpc>
                <a:spcPct val="115000"/>
              </a:lnSpc>
              <a:spcBef>
                <a:spcPts val="1200"/>
              </a:spcBef>
              <a:spcAft>
                <a:spcPts val="0"/>
              </a:spcAft>
              <a:buNone/>
            </a:pPr>
            <a:r>
              <a:rPr lang="it" sz="1300" u="sng">
                <a:solidFill>
                  <a:schemeClr val="dk2"/>
                </a:solidFill>
              </a:rPr>
              <a:t>Advantages for society</a:t>
            </a:r>
            <a:r>
              <a:rPr lang="it" sz="1300">
                <a:solidFill>
                  <a:schemeClr val="dk2"/>
                </a:solidFill>
              </a:rPr>
              <a:t>: increased likelihood of guaranteed food for growing populations.</a:t>
            </a:r>
            <a:endParaRPr sz="1300">
              <a:solidFill>
                <a:schemeClr val="dk2"/>
              </a:solidFill>
            </a:endParaRPr>
          </a:p>
          <a:p>
            <a:pPr marL="0" lvl="0" indent="0" algn="l" rtl="0">
              <a:spcBef>
                <a:spcPts val="1200"/>
              </a:spcBef>
              <a:spcAft>
                <a:spcPts val="0"/>
              </a:spcAft>
              <a:buNone/>
            </a:pPr>
            <a:endParaRPr/>
          </a:p>
        </p:txBody>
      </p:sp>
      <p:pic>
        <p:nvPicPr>
          <p:cNvPr id="121" name="Google Shape;121;p21"/>
          <p:cNvPicPr preferRelativeResize="0"/>
          <p:nvPr/>
        </p:nvPicPr>
        <p:blipFill>
          <a:blip r:embed="rId3">
            <a:alphaModFix/>
          </a:blip>
          <a:stretch>
            <a:fillRect/>
          </a:stretch>
        </p:blipFill>
        <p:spPr>
          <a:xfrm>
            <a:off x="6036663" y="3309595"/>
            <a:ext cx="1544275" cy="16270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941</Words>
  <Application>Microsoft Office PowerPoint</Application>
  <PresentationFormat>Presentazione su schermo (16:9)</PresentationFormat>
  <Paragraphs>84</Paragraphs>
  <Slides>13</Slides>
  <Notes>13</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13</vt:i4>
      </vt:variant>
    </vt:vector>
  </HeadingPairs>
  <TitlesOfParts>
    <vt:vector size="17" baseType="lpstr">
      <vt:lpstr>Arial</vt:lpstr>
      <vt:lpstr>Caveat</vt:lpstr>
      <vt:lpstr>Trebuchet MS</vt:lpstr>
      <vt:lpstr>Simple Light</vt:lpstr>
      <vt:lpstr>Genetically modified crops </vt:lpstr>
      <vt:lpstr>GMO LABELLING</vt:lpstr>
      <vt:lpstr>SOME PACKAGED FOOD….</vt:lpstr>
      <vt:lpstr>… THAT WE EAT EVERY DAY</vt:lpstr>
      <vt:lpstr>SOME INFORMATION ABOUT THEIR DEVELOPMENT</vt:lpstr>
      <vt:lpstr>Diapositiva 6</vt:lpstr>
      <vt:lpstr>Diapositiva 7</vt:lpstr>
      <vt:lpstr>Diapositiva 8</vt:lpstr>
      <vt:lpstr>GMOs ADVANTAGES</vt:lpstr>
      <vt:lpstr>GMOs DISADVANTAGES</vt:lpstr>
      <vt:lpstr>DIFFERENCES BETWEEN GMOs AND NATURAL FOOD</vt:lpstr>
      <vt:lpstr>OUR CRITICAL POINT OF VIEW </vt:lpstr>
      <vt:lpstr>THE END  Thanks for your watching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Genetically modified crops</dc:title>
  <dc:creator>User</dc:creator>
  <cp:lastModifiedBy>User</cp:lastModifiedBy>
  <cp:revision>2</cp:revision>
  <dcterms:modified xsi:type="dcterms:W3CDTF">2023-03-27T17:08:29Z</dcterms:modified>
</cp:coreProperties>
</file>